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tiff" ContentType="image/tiff"/>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39"/>
  </p:notesMasterIdLst>
  <p:handoutMasterIdLst>
    <p:handoutMasterId r:id="rId40"/>
  </p:handoutMasterIdLst>
  <p:sldIdLst>
    <p:sldId id="307" r:id="rId2"/>
    <p:sldId id="899" r:id="rId3"/>
    <p:sldId id="836" r:id="rId4"/>
    <p:sldId id="309" r:id="rId5"/>
    <p:sldId id="875" r:id="rId6"/>
    <p:sldId id="876" r:id="rId7"/>
    <p:sldId id="877" r:id="rId8"/>
    <p:sldId id="878" r:id="rId9"/>
    <p:sldId id="879" r:id="rId10"/>
    <p:sldId id="872" r:id="rId11"/>
    <p:sldId id="880" r:id="rId12"/>
    <p:sldId id="881" r:id="rId13"/>
    <p:sldId id="882" r:id="rId14"/>
    <p:sldId id="884" r:id="rId15"/>
    <p:sldId id="883" r:id="rId16"/>
    <p:sldId id="843" r:id="rId17"/>
    <p:sldId id="885" r:id="rId18"/>
    <p:sldId id="873" r:id="rId19"/>
    <p:sldId id="886" r:id="rId20"/>
    <p:sldId id="888" r:id="rId21"/>
    <p:sldId id="887" r:id="rId22"/>
    <p:sldId id="874" r:id="rId23"/>
    <p:sldId id="849" r:id="rId24"/>
    <p:sldId id="848" r:id="rId25"/>
    <p:sldId id="850" r:id="rId26"/>
    <p:sldId id="889" r:id="rId27"/>
    <p:sldId id="891" r:id="rId28"/>
    <p:sldId id="890" r:id="rId29"/>
    <p:sldId id="900" r:id="rId30"/>
    <p:sldId id="852" r:id="rId31"/>
    <p:sldId id="892" r:id="rId32"/>
    <p:sldId id="893" r:id="rId33"/>
    <p:sldId id="894" r:id="rId34"/>
    <p:sldId id="895" r:id="rId35"/>
    <p:sldId id="896" r:id="rId36"/>
    <p:sldId id="898" r:id="rId37"/>
    <p:sldId id="441" r:id="rId38"/>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59" autoAdjust="0"/>
    <p:restoredTop sz="92254" autoAdjust="0"/>
  </p:normalViewPr>
  <p:slideViewPr>
    <p:cSldViewPr>
      <p:cViewPr>
        <p:scale>
          <a:sx n="66" d="100"/>
          <a:sy n="66" d="100"/>
        </p:scale>
        <p:origin x="-1368" y="-542"/>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2016/2/29 Monday</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2016/2/29 Monday</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14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20</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27</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练后反思答题规范">
    <p:spTree>
      <p:nvGrpSpPr>
        <p:cNvPr id="1" name=""/>
        <p:cNvGrpSpPr/>
        <p:nvPr/>
      </p:nvGrpSpPr>
      <p:grpSpPr>
        <a:xfrm>
          <a:off x="0" y="0"/>
          <a:ext cx="0" cy="0"/>
          <a:chOff x="0" y="0"/>
          <a:chExt cx="0" cy="0"/>
        </a:xfrm>
      </p:grpSpPr>
      <p:sp>
        <p:nvSpPr>
          <p:cNvPr id="3" name="矩形 2"/>
          <p:cNvSpPr/>
          <p:nvPr userDrawn="1"/>
        </p:nvSpPr>
        <p:spPr>
          <a:xfrm>
            <a:off x="1" y="1"/>
            <a:ext cx="1223131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a:defRPr/>
            </a:pPr>
            <a:r>
              <a:rPr lang="zh-CN" altLang="en-US" sz="3200" b="1" dirty="0">
                <a:solidFill>
                  <a:schemeClr val="bg1"/>
                </a:solidFill>
                <a:latin typeface="+mj-ea"/>
                <a:ea typeface="+mj-ea"/>
              </a:rPr>
              <a:t>练后反思   答题规范</a:t>
            </a:r>
          </a:p>
        </p:txBody>
      </p:sp>
    </p:spTree>
    <p:extLst>
      <p:ext uri="{BB962C8B-B14F-4D97-AF65-F5344CB8AC3E}">
        <p14:creationId xmlns:p14="http://schemas.microsoft.com/office/powerpoint/2010/main" val="3695138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396659910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278051269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85712658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探究高考明确考向">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1342679" y="2610411"/>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140872540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练出高分">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3907484" y="2610411"/>
            <a:ext cx="4288353" cy="1323439"/>
          </a:xfrm>
          <a:prstGeom prst="rect">
            <a:avLst/>
          </a:prstGeom>
          <a:noFill/>
        </p:spPr>
        <p:txBody>
          <a:bodyPr wrap="none" rtlCol="0" anchor="ctr">
            <a:spAutoFit/>
          </a:bodyPr>
          <a:lstStyle/>
          <a:p>
            <a:pPr marL="0" algn="ctr" defTabSz="1219140" rtl="0" eaLnBrk="1" latinLnBrk="0" hangingPunct="1"/>
            <a:r>
              <a:rPr lang="zh-CN" altLang="en-US" sz="8000" b="1" kern="1200" dirty="0" smtClean="0">
                <a:solidFill>
                  <a:schemeClr val="bg1"/>
                </a:solidFill>
                <a:latin typeface="+mj-ea"/>
                <a:ea typeface="+mj-ea"/>
                <a:cs typeface="+mn-cs"/>
              </a:rPr>
              <a:t>练出高分</a:t>
            </a:r>
            <a:endParaRPr lang="zh-CN" altLang="en-US" sz="8000" b="1" kern="1200" dirty="0">
              <a:solidFill>
                <a:schemeClr val="bg1"/>
              </a:solidFill>
              <a:latin typeface="+mj-ea"/>
              <a:ea typeface="+mj-ea"/>
              <a:cs typeface="+mn-cs"/>
            </a:endParaRPr>
          </a:p>
        </p:txBody>
      </p:sp>
    </p:spTree>
    <p:extLst>
      <p:ext uri="{BB962C8B-B14F-4D97-AF65-F5344CB8AC3E}">
        <p14:creationId xmlns:p14="http://schemas.microsoft.com/office/powerpoint/2010/main" val="247007784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14780" y="-45640"/>
            <a:ext cx="4380426" cy="732508"/>
          </a:xfrm>
          <a:prstGeom prst="rect">
            <a:avLst/>
          </a:prstGeom>
        </p:spPr>
        <p:txBody>
          <a:bodyPr wrap="square">
            <a:spAutoFit/>
          </a:bodyPr>
          <a:lstStyle/>
          <a:p>
            <a:pPr marL="0" algn="l" defTabSz="1219140" rtl="0" eaLnBrk="1" latinLnBrk="0" hangingPunct="1">
              <a:lnSpc>
                <a:spcPct val="130000"/>
              </a:lnSpc>
              <a:defRPr/>
            </a:pPr>
            <a:r>
              <a:rPr lang="zh-CN" altLang="en-US" sz="3200" b="1" kern="1200" dirty="0" smtClean="0">
                <a:solidFill>
                  <a:schemeClr val="bg1"/>
                </a:solidFill>
                <a:latin typeface="+mj-ea"/>
                <a:ea typeface="+mj-ea"/>
                <a:cs typeface="+mn-cs"/>
              </a:rPr>
              <a:t>重要方程式的书写</a:t>
            </a:r>
            <a:endParaRPr lang="zh-CN" altLang="zh-CN" sz="3200" b="1" kern="1200" dirty="0">
              <a:solidFill>
                <a:schemeClr val="bg1"/>
              </a:solidFill>
              <a:latin typeface="+mj-ea"/>
              <a:ea typeface="+mj-ea"/>
              <a:cs typeface="+mn-cs"/>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5484126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4698722" cy="584775"/>
          </a:xfrm>
          <a:prstGeom prst="rect">
            <a:avLst/>
          </a:prstGeom>
        </p:spPr>
        <p:txBody>
          <a:bodyPr wrap="none">
            <a:spAutoFit/>
          </a:bodyPr>
          <a:lstStyle/>
          <a:p>
            <a:pPr marL="0" algn="l" defTabSz="1219140" rtl="0" eaLnBrk="1" latinLnBrk="0" hangingPunct="1">
              <a:defRPr/>
            </a:pPr>
            <a:r>
              <a:rPr lang="zh-CN" altLang="zh-CN" sz="3200" b="1" kern="1200" smtClean="0">
                <a:solidFill>
                  <a:schemeClr val="bg1"/>
                </a:solidFill>
                <a:latin typeface="+mj-ea"/>
                <a:ea typeface="+mj-ea"/>
                <a:cs typeface="+mn-cs"/>
              </a:rPr>
              <a:t>值得</a:t>
            </a:r>
            <a:r>
              <a:rPr lang="zh-CN" altLang="zh-CN" sz="3200" b="1" kern="1200" dirty="0" smtClean="0">
                <a:solidFill>
                  <a:schemeClr val="bg1"/>
                </a:solidFill>
                <a:latin typeface="+mj-ea"/>
                <a:ea typeface="+mj-ea"/>
                <a:cs typeface="+mn-cs"/>
              </a:rPr>
              <a:t>强化记忆的实验现象</a:t>
            </a:r>
            <a:endParaRPr lang="zh-CN" altLang="zh-CN" sz="3200" b="1" kern="1200" dirty="0">
              <a:solidFill>
                <a:schemeClr val="bg1"/>
              </a:solidFill>
              <a:latin typeface="+mj-ea"/>
              <a:ea typeface="+mj-ea"/>
              <a:cs typeface="+mn-cs"/>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08492290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4288353" cy="584775"/>
          </a:xfrm>
          <a:prstGeom prst="rect">
            <a:avLst/>
          </a:prstGeom>
        </p:spPr>
        <p:txBody>
          <a:bodyPr wrap="none">
            <a:spAutoFit/>
          </a:bodyPr>
          <a:lstStyle/>
          <a:p>
            <a:pPr marL="0" algn="l" defTabSz="1219140" rtl="0" eaLnBrk="1" latinLnBrk="0" hangingPunct="1">
              <a:defRPr/>
            </a:pPr>
            <a:r>
              <a:rPr lang="zh-CN" altLang="zh-CN" sz="3200" b="1" kern="1200" smtClean="0">
                <a:solidFill>
                  <a:schemeClr val="bg1"/>
                </a:solidFill>
                <a:latin typeface="+mj-ea"/>
                <a:ea typeface="+mj-ea"/>
                <a:cs typeface="+mn-cs"/>
              </a:rPr>
              <a:t>简</a:t>
            </a:r>
            <a:r>
              <a:rPr lang="zh-CN" altLang="zh-CN" sz="3200" b="1" kern="1200" dirty="0" smtClean="0">
                <a:solidFill>
                  <a:schemeClr val="bg1"/>
                </a:solidFill>
                <a:latin typeface="+mj-ea"/>
                <a:ea typeface="+mj-ea"/>
                <a:cs typeface="+mn-cs"/>
              </a:rPr>
              <a:t>答类语言规范再落实</a:t>
            </a:r>
            <a:endParaRPr lang="zh-CN" altLang="zh-CN" sz="3200" b="1" kern="1200" dirty="0">
              <a:solidFill>
                <a:schemeClr val="bg1"/>
              </a:solidFill>
              <a:latin typeface="+mj-ea"/>
              <a:ea typeface="+mj-ea"/>
              <a:cs typeface="+mn-cs"/>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3</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58624986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36211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2530" name="Picture 2" descr="C:\Users\Administrator\Desktop\图片1.t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630" y="-22524"/>
            <a:ext cx="12272086" cy="6903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5" y="-26590"/>
            <a:ext cx="12215887" cy="688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F:\曹瑞媛\校对\幻灯片\图片\一轮幻灯片用人教\专题6.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319" y="-26589"/>
            <a:ext cx="12196731" cy="690659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25474" y="4082528"/>
            <a:ext cx="8280920"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25474" y="4082529"/>
            <a:ext cx="936104" cy="1507504"/>
            <a:chOff x="1636272" y="4786031"/>
            <a:chExt cx="839787" cy="1212851"/>
          </a:xfrm>
        </p:grpSpPr>
        <p:sp>
          <p:nvSpPr>
            <p:cNvPr id="6" name="矩形 5"/>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任意多边形 6"/>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197447240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20212883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375983156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18932140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8057443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81530327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易错警示延伸拓展">
    <p:spTree>
      <p:nvGrpSpPr>
        <p:cNvPr id="1" name=""/>
        <p:cNvGrpSpPr/>
        <p:nvPr/>
      </p:nvGrpSpPr>
      <p:grpSpPr>
        <a:xfrm>
          <a:off x="0" y="0"/>
          <a:ext cx="0" cy="0"/>
          <a:chOff x="0" y="0"/>
          <a:chExt cx="0" cy="0"/>
        </a:xfrm>
      </p:grpSpPr>
      <p:sp>
        <p:nvSpPr>
          <p:cNvPr id="3" name="矩形 2"/>
          <p:cNvSpPr/>
          <p:nvPr userDrawn="1"/>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lvl="0">
              <a:defRPr/>
            </a:pPr>
            <a:r>
              <a:rPr lang="zh-CN" altLang="en-US" sz="3200" b="1" dirty="0">
                <a:solidFill>
                  <a:schemeClr val="bg1"/>
                </a:solidFill>
                <a:latin typeface="+mj-ea"/>
                <a:ea typeface="+mj-ea"/>
              </a:rPr>
              <a:t>易错警示   延伸拓展</a:t>
            </a:r>
          </a:p>
        </p:txBody>
      </p:sp>
    </p:spTree>
    <p:extLst>
      <p:ext uri="{BB962C8B-B14F-4D97-AF65-F5344CB8AC3E}">
        <p14:creationId xmlns:p14="http://schemas.microsoft.com/office/powerpoint/2010/main" val="1642778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 id="2147483834" r:id="rId19"/>
    <p:sldLayoutId id="2147483812" r:id="rId20"/>
    <p:sldLayoutId id="2147483813" r:id="rId21"/>
    <p:sldLayoutId id="2147483817" r:id="rId22"/>
    <p:sldLayoutId id="2147483815" r:id="rId23"/>
    <p:sldLayoutId id="2147483816" r:id="rId24"/>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6.png"/><Relationship Id="rId1" Type="http://schemas.openxmlformats.org/officeDocument/2006/relationships/slideLayout" Target="../slideLayouts/slideLayout21.xml"/><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9.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slide" Target="slide27.xml"/><Relationship Id="rId5" Type="http://schemas.openxmlformats.org/officeDocument/2006/relationships/slide" Target="slide20.xml"/><Relationship Id="rId4" Type="http://schemas.openxmlformats.org/officeDocument/2006/relationships/slide" Target="slide14.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1.xml"/><Relationship Id="rId1" Type="http://schemas.openxmlformats.org/officeDocument/2006/relationships/vmlDrawing" Target="../drawings/vmlDrawing2.vml"/><Relationship Id="rId5" Type="http://schemas.openxmlformats.org/officeDocument/2006/relationships/slide" Target="slide2.xml"/><Relationship Id="rId4" Type="http://schemas.openxmlformats.org/officeDocument/2006/relationships/image" Target="../media/image11.w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1.xml"/><Relationship Id="rId1" Type="http://schemas.openxmlformats.org/officeDocument/2006/relationships/vmlDrawing" Target="../drawings/vmlDrawing3.vml"/><Relationship Id="rId6" Type="http://schemas.openxmlformats.org/officeDocument/2006/relationships/image" Target="../media/image12.emf"/><Relationship Id="rId5" Type="http://schemas.openxmlformats.org/officeDocument/2006/relationships/package" Target="../embeddings/Microsoft_Word___2.docx"/><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slide" Target="slide2.xml"/><Relationship Id="rId2" Type="http://schemas.openxmlformats.org/officeDocument/2006/relationships/slideLayout" Target="../slideLayouts/slideLayout21.xml"/><Relationship Id="rId1" Type="http://schemas.openxmlformats.org/officeDocument/2006/relationships/vmlDrawing" Target="../drawings/vmlDrawing4.vml"/><Relationship Id="rId6" Type="http://schemas.openxmlformats.org/officeDocument/2006/relationships/slide" Target="slide35.xml"/><Relationship Id="rId5" Type="http://schemas.openxmlformats.org/officeDocument/2006/relationships/image" Target="../media/image14.emf"/><Relationship Id="rId4" Type="http://schemas.openxmlformats.org/officeDocument/2006/relationships/oleObject" Target="../embeddings/Microsoft_Word_97_-_2003___1.doc"/></Relationships>
</file>

<file path=ppt/slides/_rels/slide35.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oleObject" Target="../embeddings/oleObject5.bin"/><Relationship Id="rId7" Type="http://schemas.openxmlformats.org/officeDocument/2006/relationships/oleObject" Target="../embeddings/Microsoft_Word_97_-_2003___3.doc"/><Relationship Id="rId2" Type="http://schemas.openxmlformats.org/officeDocument/2006/relationships/slideLayout" Target="../slideLayouts/slideLayout21.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15.emf"/><Relationship Id="rId4" Type="http://schemas.openxmlformats.org/officeDocument/2006/relationships/oleObject" Target="../embeddings/Microsoft_Word_97_-_2003___2.doc"/></Relationships>
</file>

<file path=ppt/slides/_rels/slide3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oleObject" Target="../embeddings/oleObject7.bin"/><Relationship Id="rId7" Type="http://schemas.openxmlformats.org/officeDocument/2006/relationships/package" Target="../embeddings/Microsoft_Word___4.docx"/><Relationship Id="rId2" Type="http://schemas.openxmlformats.org/officeDocument/2006/relationships/slideLayout" Target="../slideLayouts/slideLayout21.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image" Target="../media/image17.emf"/><Relationship Id="rId10" Type="http://schemas.openxmlformats.org/officeDocument/2006/relationships/slide" Target="slide2.xml"/><Relationship Id="rId4" Type="http://schemas.openxmlformats.org/officeDocument/2006/relationships/package" Target="../embeddings/Microsoft_Word___3.docx"/><Relationship Id="rId9"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1.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package" Target="../embeddings/Microsoft_Word___1.doc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4"/>
          <p:cNvSpPr txBox="1">
            <a:spLocks/>
          </p:cNvSpPr>
          <p:nvPr/>
        </p:nvSpPr>
        <p:spPr>
          <a:xfrm>
            <a:off x="966625" y="4029616"/>
            <a:ext cx="9002499" cy="1632426"/>
          </a:xfrm>
          <a:prstGeom prst="rect">
            <a:avLst/>
          </a:prstGeom>
        </p:spPr>
        <p:txBody>
          <a:bodyPr lIns="121898" tIns="60948" rIns="121898" bIns="60948">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ts val="5700"/>
              </a:lnSpc>
            </a:pPr>
            <a:r>
              <a:rPr lang="zh-CN" altLang="en-US" sz="3500" b="1" dirty="0">
                <a:solidFill>
                  <a:schemeClr val="bg1">
                    <a:lumMod val="95000"/>
                  </a:schemeClr>
                </a:solidFill>
                <a:latin typeface="Times New Roman" pitchFamily="18" charset="0"/>
                <a:cs typeface="Times New Roman" pitchFamily="18" charset="0"/>
              </a:rPr>
              <a:t>专题讲座</a:t>
            </a:r>
            <a:r>
              <a:rPr lang="zh-CN" altLang="en-US" sz="3500" b="1" dirty="0" smtClean="0">
                <a:solidFill>
                  <a:schemeClr val="bg1">
                    <a:lumMod val="95000"/>
                  </a:schemeClr>
                </a:solidFill>
                <a:latin typeface="Times New Roman" pitchFamily="18" charset="0"/>
                <a:cs typeface="Times New Roman" pitchFamily="18" charset="0"/>
              </a:rPr>
              <a:t>六</a:t>
            </a:r>
            <a:r>
              <a:rPr lang="en-US" altLang="zh-CN" sz="3500" b="1" dirty="0">
                <a:solidFill>
                  <a:schemeClr val="bg1">
                    <a:lumMod val="95000"/>
                  </a:schemeClr>
                </a:solidFill>
                <a:latin typeface="Times New Roman" pitchFamily="18" charset="0"/>
                <a:cs typeface="Times New Roman" pitchFamily="18" charset="0"/>
              </a:rPr>
              <a:t> </a:t>
            </a:r>
            <a:r>
              <a:rPr lang="en-US" altLang="zh-CN" sz="3500" b="1" dirty="0" smtClean="0">
                <a:solidFill>
                  <a:schemeClr val="bg1">
                    <a:lumMod val="95000"/>
                  </a:schemeClr>
                </a:solidFill>
                <a:latin typeface="Times New Roman" pitchFamily="18" charset="0"/>
                <a:cs typeface="Times New Roman" pitchFamily="18" charset="0"/>
              </a:rPr>
              <a:t>  </a:t>
            </a:r>
            <a:r>
              <a:rPr lang="zh-CN" altLang="en-US" sz="3500" b="1" dirty="0" smtClean="0">
                <a:solidFill>
                  <a:schemeClr val="bg1">
                    <a:lumMod val="95000"/>
                  </a:schemeClr>
                </a:solidFill>
                <a:latin typeface="Times New Roman" pitchFamily="18" charset="0"/>
                <a:cs typeface="Times New Roman" pitchFamily="18" charset="0"/>
              </a:rPr>
              <a:t>元素</a:t>
            </a:r>
            <a:r>
              <a:rPr lang="zh-CN" altLang="en-US" sz="3500" b="1" dirty="0">
                <a:solidFill>
                  <a:schemeClr val="bg1">
                    <a:lumMod val="95000"/>
                  </a:schemeClr>
                </a:solidFill>
                <a:latin typeface="Times New Roman" pitchFamily="18" charset="0"/>
                <a:cs typeface="Times New Roman" pitchFamily="18" charset="0"/>
              </a:rPr>
              <a:t>推断题的知识</a:t>
            </a:r>
            <a:r>
              <a:rPr lang="zh-CN" altLang="en-US" sz="3500" b="1" dirty="0" smtClean="0">
                <a:solidFill>
                  <a:schemeClr val="bg1">
                    <a:lumMod val="95000"/>
                  </a:schemeClr>
                </a:solidFill>
                <a:latin typeface="Times New Roman" pitchFamily="18" charset="0"/>
                <a:cs typeface="Times New Roman" pitchFamily="18" charset="0"/>
              </a:rPr>
              <a:t>贮备</a:t>
            </a:r>
            <a:endParaRPr lang="en-US" altLang="zh-CN" sz="3500" b="1" dirty="0" smtClean="0">
              <a:solidFill>
                <a:schemeClr val="bg1">
                  <a:lumMod val="95000"/>
                </a:schemeClr>
              </a:solidFill>
              <a:latin typeface="Times New Roman" pitchFamily="18" charset="0"/>
              <a:cs typeface="Times New Roman" pitchFamily="18" charset="0"/>
            </a:endParaRPr>
          </a:p>
          <a:p>
            <a:pPr algn="l">
              <a:lnSpc>
                <a:spcPts val="5700"/>
              </a:lnSpc>
            </a:pPr>
            <a:r>
              <a:rPr lang="en-US" altLang="zh-CN" sz="3500" b="1" dirty="0">
                <a:solidFill>
                  <a:schemeClr val="bg1">
                    <a:lumMod val="95000"/>
                  </a:schemeClr>
                </a:solidFill>
                <a:latin typeface="Times New Roman" pitchFamily="18" charset="0"/>
                <a:cs typeface="Times New Roman" pitchFamily="18" charset="0"/>
              </a:rPr>
              <a:t> </a:t>
            </a:r>
            <a:r>
              <a:rPr lang="en-US" altLang="zh-CN" sz="3500" b="1" dirty="0" smtClean="0">
                <a:solidFill>
                  <a:schemeClr val="bg1">
                    <a:lumMod val="95000"/>
                  </a:schemeClr>
                </a:solidFill>
                <a:latin typeface="Times New Roman" pitchFamily="18" charset="0"/>
                <a:cs typeface="Times New Roman" pitchFamily="18" charset="0"/>
              </a:rPr>
              <a:t>                      </a:t>
            </a:r>
            <a:r>
              <a:rPr lang="zh-CN" altLang="en-US" sz="3500" b="1" dirty="0" smtClean="0">
                <a:solidFill>
                  <a:schemeClr val="bg1">
                    <a:lumMod val="95000"/>
                  </a:schemeClr>
                </a:solidFill>
                <a:latin typeface="Times New Roman" pitchFamily="18" charset="0"/>
                <a:cs typeface="Times New Roman" pitchFamily="18" charset="0"/>
              </a:rPr>
              <a:t>和</a:t>
            </a:r>
            <a:r>
              <a:rPr lang="zh-CN" altLang="en-US" sz="3500" b="1" dirty="0">
                <a:solidFill>
                  <a:schemeClr val="bg1">
                    <a:lumMod val="95000"/>
                  </a:schemeClr>
                </a:solidFill>
                <a:latin typeface="Times New Roman" pitchFamily="18" charset="0"/>
                <a:cs typeface="Times New Roman" pitchFamily="18" charset="0"/>
              </a:rPr>
              <a:t>解题方法</a:t>
            </a:r>
          </a:p>
        </p:txBody>
      </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50590" y="189434"/>
            <a:ext cx="10793813" cy="6021648"/>
          </a:xfrm>
          <a:prstGeom prst="rect">
            <a:avLst/>
          </a:prstGeom>
        </p:spPr>
        <p:txBody>
          <a:bodyPr>
            <a:spAutoFit/>
          </a:bodyPr>
          <a:lstStyle/>
          <a:p>
            <a:pPr algn="just">
              <a:lnSpc>
                <a:spcPct val="150000"/>
              </a:lnSpc>
              <a:spcAft>
                <a:spcPts val="0"/>
              </a:spcAft>
            </a:pPr>
            <a:r>
              <a:rPr lang="en-US" altLang="zh-CN" sz="2600" kern="100" dirty="0" smtClean="0">
                <a:latin typeface="Times New Roman"/>
                <a:ea typeface="华文细黑"/>
                <a:cs typeface="Courier New"/>
              </a:rPr>
              <a:t>(2)</a:t>
            </a:r>
            <a:r>
              <a:rPr lang="zh-CN" altLang="zh-CN" sz="2600" kern="100" dirty="0" smtClean="0">
                <a:latin typeface="Times New Roman"/>
                <a:ea typeface="华文细黑"/>
                <a:cs typeface="Times New Roman"/>
              </a:rPr>
              <a:t>熟悉主族元素在周期表中的特殊位置</a:t>
            </a:r>
            <a:endParaRPr lang="zh-CN" altLang="zh-CN" sz="2600" kern="100" dirty="0" smtClean="0">
              <a:latin typeface="宋体"/>
              <a:cs typeface="Courier New"/>
            </a:endParaRPr>
          </a:p>
          <a:p>
            <a:pPr algn="just">
              <a:lnSpc>
                <a:spcPct val="150000"/>
              </a:lnSpc>
              <a:spcAft>
                <a:spcPts val="0"/>
              </a:spcAft>
            </a:pPr>
            <a:r>
              <a:rPr lang="en-US" altLang="zh-CN" sz="2600" kern="100" dirty="0" smtClean="0">
                <a:latin typeface="宋体"/>
                <a:ea typeface="华文细黑"/>
                <a:cs typeface="Times New Roman"/>
              </a:rPr>
              <a:t>①</a:t>
            </a:r>
            <a:r>
              <a:rPr lang="zh-CN" altLang="zh-CN" sz="2600" kern="100" dirty="0" smtClean="0">
                <a:latin typeface="Times New Roman"/>
                <a:ea typeface="华文细黑"/>
                <a:cs typeface="Times New Roman"/>
              </a:rPr>
              <a:t>族序数等于周期数的元素：</a:t>
            </a:r>
            <a:r>
              <a:rPr lang="en-US" altLang="zh-CN" sz="2600" kern="100" dirty="0" smtClean="0">
                <a:latin typeface="Times New Roman"/>
                <a:ea typeface="华文细黑"/>
                <a:cs typeface="Courier New"/>
              </a:rPr>
              <a:t>H</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cs typeface="Courier New"/>
              </a:rPr>
              <a:t>Be</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cs typeface="Courier New"/>
              </a:rPr>
              <a:t>Al</a:t>
            </a:r>
            <a:r>
              <a:rPr lang="zh-CN" altLang="zh-CN" sz="2600" kern="100" dirty="0" smtClean="0">
                <a:latin typeface="Times New Roman"/>
                <a:ea typeface="华文细黑"/>
                <a:cs typeface="Times New Roman"/>
              </a:rPr>
              <a:t>。</a:t>
            </a:r>
            <a:endParaRPr lang="zh-CN" altLang="zh-CN" sz="2600" kern="100" dirty="0" smtClean="0">
              <a:latin typeface="宋体"/>
              <a:cs typeface="Courier New"/>
            </a:endParaRPr>
          </a:p>
          <a:p>
            <a:pPr algn="just">
              <a:lnSpc>
                <a:spcPct val="150000"/>
              </a:lnSpc>
              <a:spcAft>
                <a:spcPts val="0"/>
              </a:spcAft>
            </a:pPr>
            <a:r>
              <a:rPr lang="en-US" altLang="zh-CN" sz="2600" kern="100" dirty="0" smtClean="0">
                <a:latin typeface="宋体"/>
                <a:ea typeface="华文细黑"/>
                <a:cs typeface="Times New Roman"/>
              </a:rPr>
              <a:t>②</a:t>
            </a:r>
            <a:r>
              <a:rPr lang="zh-CN" altLang="zh-CN" sz="2600" kern="100" dirty="0" smtClean="0">
                <a:latin typeface="Times New Roman"/>
                <a:ea typeface="华文细黑"/>
                <a:cs typeface="Times New Roman"/>
              </a:rPr>
              <a:t>族序数等于周期数</a:t>
            </a:r>
            <a:r>
              <a:rPr lang="en-US" altLang="zh-CN" sz="2600" kern="100" dirty="0" smtClean="0">
                <a:latin typeface="Times New Roman"/>
                <a:ea typeface="华文细黑"/>
                <a:cs typeface="Courier New"/>
              </a:rPr>
              <a:t>2</a:t>
            </a:r>
            <a:r>
              <a:rPr lang="zh-CN" altLang="zh-CN" sz="2600" kern="100" dirty="0" smtClean="0">
                <a:latin typeface="Times New Roman"/>
                <a:ea typeface="华文细黑"/>
                <a:cs typeface="Times New Roman"/>
              </a:rPr>
              <a:t>倍的元素：</a:t>
            </a:r>
            <a:r>
              <a:rPr lang="en-US" altLang="zh-CN" sz="2600" kern="100" dirty="0" smtClean="0">
                <a:latin typeface="Times New Roman"/>
                <a:ea typeface="华文细黑"/>
                <a:cs typeface="Courier New"/>
              </a:rPr>
              <a:t>C</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cs typeface="Courier New"/>
              </a:rPr>
              <a:t>S</a:t>
            </a:r>
            <a:r>
              <a:rPr lang="zh-CN" altLang="zh-CN" sz="2600" kern="100" dirty="0" smtClean="0">
                <a:latin typeface="Times New Roman"/>
                <a:ea typeface="华文细黑"/>
                <a:cs typeface="Times New Roman"/>
              </a:rPr>
              <a:t>。</a:t>
            </a:r>
            <a:endParaRPr lang="zh-CN" altLang="zh-CN" sz="2600" kern="100" dirty="0" smtClean="0">
              <a:latin typeface="宋体"/>
              <a:cs typeface="Courier New"/>
            </a:endParaRPr>
          </a:p>
          <a:p>
            <a:pPr algn="just">
              <a:lnSpc>
                <a:spcPct val="150000"/>
              </a:lnSpc>
              <a:spcAft>
                <a:spcPts val="0"/>
              </a:spcAft>
            </a:pPr>
            <a:r>
              <a:rPr lang="en-US" altLang="zh-CN" sz="2600" kern="100" dirty="0" smtClean="0">
                <a:latin typeface="宋体"/>
                <a:ea typeface="华文细黑"/>
                <a:cs typeface="Times New Roman"/>
              </a:rPr>
              <a:t>③</a:t>
            </a:r>
            <a:r>
              <a:rPr lang="zh-CN" altLang="zh-CN" sz="2600" kern="100" dirty="0" smtClean="0">
                <a:latin typeface="Times New Roman"/>
                <a:ea typeface="华文细黑"/>
                <a:cs typeface="Times New Roman"/>
              </a:rPr>
              <a:t>族序数等于周期数</a:t>
            </a:r>
            <a:r>
              <a:rPr lang="en-US" altLang="zh-CN" sz="2600" kern="100" dirty="0" smtClean="0">
                <a:latin typeface="Times New Roman"/>
                <a:ea typeface="华文细黑"/>
                <a:cs typeface="Courier New"/>
              </a:rPr>
              <a:t>3</a:t>
            </a:r>
            <a:r>
              <a:rPr lang="zh-CN" altLang="zh-CN" sz="2600" kern="100" dirty="0" smtClean="0">
                <a:latin typeface="Times New Roman"/>
                <a:ea typeface="华文细黑"/>
                <a:cs typeface="Times New Roman"/>
              </a:rPr>
              <a:t>倍的元素：</a:t>
            </a:r>
            <a:r>
              <a:rPr lang="en-US" altLang="zh-CN" sz="2600" kern="100" dirty="0" smtClean="0">
                <a:latin typeface="Times New Roman"/>
                <a:ea typeface="华文细黑"/>
                <a:cs typeface="Courier New"/>
              </a:rPr>
              <a:t>O</a:t>
            </a:r>
            <a:r>
              <a:rPr lang="zh-CN" altLang="zh-CN" sz="2600" kern="100" dirty="0" smtClean="0">
                <a:latin typeface="Times New Roman"/>
                <a:ea typeface="华文细黑"/>
                <a:cs typeface="Times New Roman"/>
              </a:rPr>
              <a:t>。</a:t>
            </a:r>
            <a:endParaRPr lang="zh-CN" altLang="zh-CN" sz="2600" kern="100" dirty="0" smtClean="0">
              <a:latin typeface="宋体"/>
              <a:cs typeface="Courier New"/>
            </a:endParaRPr>
          </a:p>
          <a:p>
            <a:pPr>
              <a:lnSpc>
                <a:spcPct val="150000"/>
              </a:lnSpc>
            </a:pPr>
            <a:r>
              <a:rPr lang="en-US" altLang="zh-CN" sz="2600" kern="100" dirty="0" smtClean="0">
                <a:latin typeface="宋体"/>
                <a:ea typeface="华文细黑"/>
                <a:cs typeface="Times New Roman"/>
              </a:rPr>
              <a:t>④</a:t>
            </a:r>
            <a:r>
              <a:rPr lang="zh-CN" altLang="zh-CN" sz="2600" kern="100" dirty="0" smtClean="0">
                <a:latin typeface="Times New Roman"/>
                <a:ea typeface="华文细黑"/>
                <a:cs typeface="Times New Roman"/>
              </a:rPr>
              <a:t>周期数是族序数</a:t>
            </a:r>
            <a:r>
              <a:rPr lang="en-US" altLang="zh-CN" sz="2600" kern="100" dirty="0" smtClean="0">
                <a:latin typeface="Times New Roman"/>
                <a:ea typeface="华文细黑"/>
              </a:rPr>
              <a:t>2</a:t>
            </a:r>
            <a:r>
              <a:rPr lang="zh-CN" altLang="zh-CN" sz="2600" kern="100" dirty="0" smtClean="0">
                <a:latin typeface="Times New Roman"/>
                <a:ea typeface="华文细黑"/>
                <a:cs typeface="Times New Roman"/>
              </a:rPr>
              <a:t>倍的元素：</a:t>
            </a:r>
            <a:r>
              <a:rPr lang="en-US" altLang="zh-CN" sz="2600" kern="100" dirty="0" smtClean="0">
                <a:latin typeface="Times New Roman"/>
                <a:ea typeface="华文细黑"/>
              </a:rPr>
              <a:t>Li</a:t>
            </a:r>
            <a:r>
              <a:rPr lang="zh-CN" altLang="zh-CN" sz="2600" kern="100" dirty="0" smtClean="0">
                <a:latin typeface="Times New Roman"/>
                <a:ea typeface="华文细黑"/>
                <a:cs typeface="Times New Roman"/>
              </a:rPr>
              <a:t>、</a:t>
            </a:r>
            <a:r>
              <a:rPr lang="en-US" altLang="zh-CN" sz="2600" kern="100" dirty="0" err="1" smtClean="0">
                <a:latin typeface="Times New Roman"/>
                <a:ea typeface="华文细黑"/>
              </a:rPr>
              <a:t>Ca</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50000"/>
              </a:lnSpc>
              <a:spcAft>
                <a:spcPts val="0"/>
              </a:spcAft>
            </a:pPr>
            <a:r>
              <a:rPr lang="en-US" altLang="zh-CN" sz="2600" kern="100" dirty="0" smtClean="0">
                <a:latin typeface="宋体"/>
                <a:ea typeface="华文细黑"/>
                <a:cs typeface="Times New Roman"/>
              </a:rPr>
              <a:t>⑤</a:t>
            </a:r>
            <a:r>
              <a:rPr lang="zh-CN" altLang="zh-CN" sz="2600" kern="100" dirty="0" smtClean="0">
                <a:latin typeface="Times New Roman"/>
                <a:ea typeface="华文细黑"/>
                <a:cs typeface="Times New Roman"/>
              </a:rPr>
              <a:t>周期数是族序数</a:t>
            </a:r>
            <a:r>
              <a:rPr lang="en-US" altLang="zh-CN" sz="2600" kern="100" dirty="0" smtClean="0">
                <a:latin typeface="Times New Roman"/>
                <a:ea typeface="华文细黑"/>
                <a:cs typeface="Courier New"/>
              </a:rPr>
              <a:t>3</a:t>
            </a:r>
            <a:r>
              <a:rPr lang="zh-CN" altLang="zh-CN" sz="2600" kern="100" dirty="0" smtClean="0">
                <a:latin typeface="Times New Roman"/>
                <a:ea typeface="华文细黑"/>
                <a:cs typeface="Times New Roman"/>
              </a:rPr>
              <a:t>倍的元素：</a:t>
            </a:r>
            <a:r>
              <a:rPr lang="en-US" altLang="zh-CN" sz="2600" kern="100" dirty="0" smtClean="0">
                <a:latin typeface="Times New Roman"/>
                <a:ea typeface="华文细黑"/>
                <a:cs typeface="Courier New"/>
              </a:rPr>
              <a:t>Na</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cs typeface="Courier New"/>
              </a:rPr>
              <a:t>Ba</a:t>
            </a:r>
            <a:r>
              <a:rPr lang="zh-CN" altLang="zh-CN" sz="2600" kern="100" dirty="0" smtClean="0">
                <a:latin typeface="Times New Roman"/>
                <a:ea typeface="华文细黑"/>
                <a:cs typeface="Times New Roman"/>
              </a:rPr>
              <a:t>。</a:t>
            </a:r>
            <a:endParaRPr lang="zh-CN" altLang="zh-CN" sz="2600" kern="100" dirty="0" smtClean="0">
              <a:latin typeface="宋体"/>
              <a:cs typeface="Courier New"/>
            </a:endParaRPr>
          </a:p>
          <a:p>
            <a:pPr algn="just">
              <a:lnSpc>
                <a:spcPct val="150000"/>
              </a:lnSpc>
              <a:spcAft>
                <a:spcPts val="0"/>
              </a:spcAft>
            </a:pPr>
            <a:r>
              <a:rPr lang="en-US" altLang="zh-CN" sz="2600" kern="100" dirty="0" smtClean="0">
                <a:latin typeface="宋体"/>
                <a:ea typeface="华文细黑"/>
                <a:cs typeface="Times New Roman"/>
              </a:rPr>
              <a:t>⑥</a:t>
            </a:r>
            <a:r>
              <a:rPr lang="zh-CN" altLang="zh-CN" sz="2600" kern="100" dirty="0" smtClean="0">
                <a:latin typeface="Times New Roman"/>
                <a:ea typeface="华文细黑"/>
                <a:cs typeface="Times New Roman"/>
              </a:rPr>
              <a:t>最高正价与最低负价代数和为零的短周期元素：</a:t>
            </a:r>
            <a:r>
              <a:rPr lang="en-US" altLang="zh-CN" sz="2600" kern="100" dirty="0" smtClean="0">
                <a:latin typeface="Times New Roman"/>
                <a:ea typeface="华文细黑"/>
                <a:cs typeface="Courier New"/>
              </a:rPr>
              <a:t>H</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cs typeface="Courier New"/>
              </a:rPr>
              <a:t>C</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cs typeface="Courier New"/>
              </a:rPr>
              <a:t>Si</a:t>
            </a:r>
            <a:r>
              <a:rPr lang="zh-CN" altLang="zh-CN" sz="2600" kern="100" dirty="0" smtClean="0">
                <a:latin typeface="Times New Roman"/>
                <a:ea typeface="华文细黑"/>
                <a:cs typeface="Times New Roman"/>
              </a:rPr>
              <a:t>。</a:t>
            </a:r>
            <a:endParaRPr lang="zh-CN" altLang="zh-CN" sz="2600" kern="100" dirty="0" smtClean="0">
              <a:latin typeface="宋体"/>
              <a:cs typeface="Courier New"/>
            </a:endParaRPr>
          </a:p>
          <a:p>
            <a:pPr algn="just">
              <a:lnSpc>
                <a:spcPct val="150000"/>
              </a:lnSpc>
              <a:spcAft>
                <a:spcPts val="0"/>
              </a:spcAft>
            </a:pPr>
            <a:r>
              <a:rPr lang="en-US" altLang="zh-CN" sz="2600" kern="100" dirty="0" smtClean="0">
                <a:latin typeface="宋体"/>
                <a:ea typeface="华文细黑"/>
                <a:cs typeface="Times New Roman"/>
              </a:rPr>
              <a:t>⑦</a:t>
            </a:r>
            <a:r>
              <a:rPr lang="zh-CN" altLang="zh-CN" sz="2600" kern="100" dirty="0" smtClean="0">
                <a:latin typeface="Times New Roman"/>
                <a:ea typeface="华文细黑"/>
                <a:cs typeface="Times New Roman"/>
              </a:rPr>
              <a:t>最高正价是最低负价绝对值</a:t>
            </a:r>
            <a:r>
              <a:rPr lang="en-US" altLang="zh-CN" sz="2600" kern="100" dirty="0" smtClean="0">
                <a:latin typeface="Times New Roman"/>
                <a:ea typeface="华文细黑"/>
                <a:cs typeface="Courier New"/>
              </a:rPr>
              <a:t>3</a:t>
            </a:r>
            <a:r>
              <a:rPr lang="zh-CN" altLang="zh-CN" sz="2600" kern="100" dirty="0" smtClean="0">
                <a:latin typeface="Times New Roman"/>
                <a:ea typeface="华文细黑"/>
                <a:cs typeface="Times New Roman"/>
              </a:rPr>
              <a:t>倍的短周期元素：</a:t>
            </a:r>
            <a:r>
              <a:rPr lang="en-US" altLang="zh-CN" sz="2600" kern="100" dirty="0" smtClean="0">
                <a:latin typeface="Times New Roman"/>
                <a:ea typeface="华文细黑"/>
                <a:cs typeface="Courier New"/>
              </a:rPr>
              <a:t>S</a:t>
            </a:r>
            <a:r>
              <a:rPr lang="zh-CN" altLang="zh-CN" sz="2600" kern="100" dirty="0" smtClean="0">
                <a:latin typeface="Times New Roman"/>
                <a:ea typeface="华文细黑"/>
                <a:cs typeface="Times New Roman"/>
              </a:rPr>
              <a:t>。</a:t>
            </a:r>
            <a:endParaRPr lang="zh-CN" altLang="zh-CN" sz="2600" kern="100" dirty="0" smtClean="0">
              <a:latin typeface="宋体"/>
              <a:cs typeface="Courier New"/>
            </a:endParaRPr>
          </a:p>
          <a:p>
            <a:pPr>
              <a:lnSpc>
                <a:spcPct val="150000"/>
              </a:lnSpc>
            </a:pPr>
            <a:r>
              <a:rPr lang="en-US" altLang="zh-CN" sz="2600" kern="100" dirty="0" smtClean="0">
                <a:latin typeface="宋体"/>
                <a:ea typeface="华文细黑"/>
                <a:cs typeface="Times New Roman"/>
              </a:rPr>
              <a:t>⑧</a:t>
            </a:r>
            <a:r>
              <a:rPr lang="zh-CN" altLang="zh-CN" sz="2600" kern="100" dirty="0" smtClean="0">
                <a:latin typeface="Times New Roman"/>
                <a:ea typeface="华文细黑"/>
                <a:cs typeface="Times New Roman"/>
              </a:rPr>
              <a:t>除</a:t>
            </a:r>
            <a:r>
              <a:rPr lang="en-US" altLang="zh-CN" sz="2600" kern="100" dirty="0" smtClean="0">
                <a:latin typeface="Times New Roman"/>
                <a:ea typeface="华文细黑"/>
              </a:rPr>
              <a:t>H</a:t>
            </a:r>
            <a:r>
              <a:rPr lang="zh-CN" altLang="zh-CN" sz="2600" kern="100" dirty="0" smtClean="0">
                <a:latin typeface="Times New Roman"/>
                <a:ea typeface="华文细黑"/>
                <a:cs typeface="Times New Roman"/>
              </a:rPr>
              <a:t>外，原子半径最小的元素：</a:t>
            </a:r>
            <a:r>
              <a:rPr lang="en-US" altLang="zh-CN" sz="2600" kern="100" dirty="0" smtClean="0">
                <a:latin typeface="Times New Roman"/>
                <a:ea typeface="华文细黑"/>
              </a:rPr>
              <a:t>F</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nSpc>
                <a:spcPct val="150000"/>
              </a:lnSpc>
            </a:pPr>
            <a:r>
              <a:rPr lang="en-US" altLang="zh-CN" sz="2600" kern="100" dirty="0" smtClean="0">
                <a:latin typeface="宋体"/>
                <a:ea typeface="华文细黑"/>
                <a:cs typeface="Times New Roman"/>
              </a:rPr>
              <a:t>⑨</a:t>
            </a:r>
            <a:r>
              <a:rPr lang="zh-CN" altLang="zh-CN" sz="2600" kern="100" dirty="0" smtClean="0">
                <a:latin typeface="Times New Roman"/>
                <a:ea typeface="华文细黑"/>
                <a:cs typeface="Times New Roman"/>
              </a:rPr>
              <a:t>最高正价不等于族序数的短周期元素：</a:t>
            </a:r>
            <a:r>
              <a:rPr lang="en-US" altLang="zh-CN" sz="2600" kern="100" dirty="0" smtClean="0">
                <a:latin typeface="Times New Roman"/>
                <a:ea typeface="华文细黑"/>
              </a:rPr>
              <a:t>O(F</a:t>
            </a:r>
            <a:r>
              <a:rPr lang="zh-CN" altLang="zh-CN" sz="2600" kern="100" dirty="0" smtClean="0">
                <a:latin typeface="Times New Roman"/>
                <a:ea typeface="华文细黑"/>
                <a:cs typeface="Times New Roman"/>
              </a:rPr>
              <a:t>无正价</a:t>
            </a:r>
            <a:r>
              <a:rPr lang="en-US" altLang="zh-CN" sz="2600" kern="100" dirty="0" smtClean="0">
                <a:latin typeface="Times New Roman"/>
                <a:ea typeface="华文细黑"/>
              </a:rPr>
              <a:t>)</a:t>
            </a:r>
            <a:r>
              <a:rPr lang="zh-CN" altLang="zh-CN" sz="2600" kern="100" dirty="0" smtClean="0">
                <a:latin typeface="Times New Roman"/>
                <a:ea typeface="华文细黑"/>
                <a:cs typeface="Times New Roman"/>
              </a:rPr>
              <a:t>。</a:t>
            </a:r>
            <a:endParaRPr lang="zh-CN" altLang="en-US" sz="2600" dirty="0"/>
          </a:p>
        </p:txBody>
      </p:sp>
    </p:spTree>
    <p:extLst>
      <p:ext uri="{BB962C8B-B14F-4D97-AF65-F5344CB8AC3E}">
        <p14:creationId xmlns:p14="http://schemas.microsoft.com/office/powerpoint/2010/main" val="4222599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50590" y="160968"/>
            <a:ext cx="10793813" cy="5909310"/>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pitchFamily="18" charset="0"/>
                <a:ea typeface="黑体" pitchFamily="49" charset="-122"/>
                <a:cs typeface="Times New Roman"/>
              </a:rPr>
              <a:t>例</a:t>
            </a:r>
            <a:r>
              <a:rPr lang="en-US" altLang="zh-CN" sz="2800" b="1" kern="100" dirty="0">
                <a:solidFill>
                  <a:srgbClr val="0000FF"/>
                </a:solidFill>
                <a:latin typeface="Times New Roman" pitchFamily="18" charset="0"/>
                <a:ea typeface="黑体" pitchFamily="49" charset="-122"/>
                <a:cs typeface="Times New Roman"/>
              </a:rPr>
              <a:t>3</a:t>
            </a:r>
            <a:r>
              <a:rPr lang="zh-CN" altLang="zh-CN" sz="2800" kern="100" dirty="0">
                <a:latin typeface="Times New Roman"/>
                <a:ea typeface="华文细黑"/>
                <a:cs typeface="Times New Roman"/>
              </a:rPr>
              <a:t>　现有</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四种短周期元素，分属三个周期，它们之间的关系如下。原子半径：</a:t>
            </a:r>
            <a:r>
              <a:rPr lang="en-US" altLang="zh-CN" sz="2800" kern="100" dirty="0">
                <a:latin typeface="Times New Roman"/>
                <a:ea typeface="华文细黑"/>
                <a:cs typeface="Courier New"/>
              </a:rPr>
              <a:t>A&lt;C&lt;B&lt;D</a:t>
            </a:r>
            <a:r>
              <a:rPr lang="zh-CN" altLang="zh-CN" sz="2800" kern="100" dirty="0">
                <a:latin typeface="Times New Roman"/>
                <a:ea typeface="华文细黑"/>
                <a:cs typeface="Times New Roman"/>
              </a:rPr>
              <a:t>；原子的最外层电子数：</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；原子的核外电子层数：</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元素的主要化合价：最高正价＋最低负价＝</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。下列有关说法错误的是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由</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两种元素组成的一种常见气体显碱性</a:t>
            </a:r>
            <a:endParaRPr lang="zh-CN" altLang="zh-CN" sz="10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B.D</a:t>
            </a:r>
            <a:r>
              <a:rPr lang="zh-CN" altLang="zh-CN" sz="2800" kern="100" dirty="0">
                <a:latin typeface="Times New Roman"/>
                <a:ea typeface="华文细黑"/>
                <a:cs typeface="Times New Roman"/>
              </a:rPr>
              <a:t>元素组成的单质能与强碱溶液反应，并有</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生成</a:t>
            </a:r>
            <a:endParaRPr lang="zh-CN" altLang="zh-CN" sz="10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C.C</a:t>
            </a:r>
            <a:r>
              <a:rPr lang="zh-CN" altLang="zh-CN" sz="2800" kern="100" dirty="0">
                <a:latin typeface="Times New Roman"/>
                <a:ea typeface="华文细黑"/>
                <a:cs typeface="Times New Roman"/>
              </a:rPr>
              <a:t>元素不可能在第一周期，也不可能在第</a:t>
            </a:r>
            <a:r>
              <a:rPr lang="en-US" altLang="zh-CN" sz="2800" kern="100" dirty="0" err="1">
                <a:latin typeface="宋体"/>
                <a:ea typeface="华文细黑"/>
                <a:cs typeface="Times New Roman"/>
              </a:rPr>
              <a:t>Ⅳ</a:t>
            </a:r>
            <a:r>
              <a:rPr lang="en-US" altLang="zh-CN" sz="2800" kern="100" dirty="0" err="1">
                <a:latin typeface="Times New Roman"/>
                <a:ea typeface="华文细黑"/>
                <a:cs typeface="Courier New"/>
              </a:rPr>
              <a:t>A</a:t>
            </a:r>
            <a:r>
              <a:rPr lang="zh-CN" altLang="zh-CN" sz="2800" kern="100" dirty="0">
                <a:latin typeface="Times New Roman"/>
                <a:ea typeface="华文细黑"/>
                <a:cs typeface="Times New Roman"/>
              </a:rPr>
              <a:t>族</a:t>
            </a:r>
            <a:endParaRPr lang="zh-CN" altLang="zh-CN" sz="1000" kern="100" dirty="0">
              <a:latin typeface="宋体"/>
              <a:cs typeface="Courier New"/>
            </a:endParaRPr>
          </a:p>
          <a:p>
            <a:pPr>
              <a:lnSpc>
                <a:spcPct val="150000"/>
              </a:lnSpc>
            </a:pPr>
            <a:r>
              <a:rPr lang="en-US" altLang="zh-CN" sz="2800" kern="100" dirty="0">
                <a:latin typeface="Times New Roman"/>
                <a:ea typeface="华文细黑"/>
              </a:rPr>
              <a:t>D.A</a:t>
            </a:r>
            <a:r>
              <a:rPr lang="zh-CN" altLang="zh-CN" sz="2800" kern="100" dirty="0">
                <a:latin typeface="Times New Roman"/>
                <a:ea typeface="华文细黑"/>
                <a:cs typeface="Times New Roman"/>
              </a:rPr>
              <a:t>、</a:t>
            </a:r>
            <a:r>
              <a:rPr lang="en-US" altLang="zh-CN" sz="2800" kern="100" dirty="0">
                <a:latin typeface="Times New Roman"/>
                <a:ea typeface="华文细黑"/>
              </a:rPr>
              <a:t>B</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a:t>
            </a:r>
            <a:r>
              <a:rPr lang="en-US" altLang="zh-CN" sz="2800" kern="100" dirty="0">
                <a:latin typeface="Times New Roman"/>
                <a:ea typeface="华文细黑"/>
              </a:rPr>
              <a:t>D</a:t>
            </a:r>
            <a:r>
              <a:rPr lang="zh-CN" altLang="zh-CN" sz="2800" kern="100" dirty="0">
                <a:latin typeface="Times New Roman"/>
                <a:ea typeface="华文细黑"/>
                <a:cs typeface="Times New Roman"/>
              </a:rPr>
              <a:t>四种元素组成的离子化合物中一定含有金属</a:t>
            </a:r>
            <a:r>
              <a:rPr lang="zh-CN" altLang="zh-CN" sz="2800" kern="100" dirty="0" smtClean="0">
                <a:latin typeface="Times New Roman"/>
                <a:ea typeface="华文细黑"/>
                <a:cs typeface="Times New Roman"/>
              </a:rPr>
              <a:t>阳离子</a:t>
            </a:r>
            <a:endParaRPr lang="en-US" altLang="zh-CN" sz="2800" kern="100" dirty="0" smtClean="0">
              <a:latin typeface="Times New Roman"/>
              <a:ea typeface="华文细黑"/>
              <a:cs typeface="Times New Roman"/>
            </a:endParaRPr>
          </a:p>
          <a:p>
            <a:pPr lvl="0" algn="just">
              <a:lnSpc>
                <a:spcPct val="150000"/>
              </a:lnSpc>
            </a:pPr>
            <a:r>
              <a:rPr lang="zh-CN" altLang="zh-CN" sz="2800" b="1" kern="100" dirty="0">
                <a:solidFill>
                  <a:srgbClr val="0000FF"/>
                </a:solidFill>
                <a:latin typeface="Times New Roman"/>
                <a:cs typeface="Times New Roman"/>
              </a:rPr>
              <a:t>解析</a:t>
            </a:r>
            <a:r>
              <a:rPr lang="zh-CN" altLang="zh-CN" sz="2800" b="1" kern="100" dirty="0">
                <a:solidFill>
                  <a:srgbClr val="00B050"/>
                </a:solidFill>
                <a:latin typeface="Times New Roman"/>
                <a:cs typeface="Times New Roman"/>
              </a:rPr>
              <a:t>　</a:t>
            </a:r>
            <a:r>
              <a:rPr lang="zh-CN" altLang="zh-CN" sz="2800" kern="100" dirty="0">
                <a:solidFill>
                  <a:prstClr val="black"/>
                </a:solidFill>
                <a:latin typeface="Times New Roman"/>
                <a:ea typeface="华文细黑"/>
                <a:cs typeface="Times New Roman"/>
              </a:rPr>
              <a:t>根据题意知：</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为氢，</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为氮，</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为氟，</a:t>
            </a: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为铝，则</a:t>
            </a: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选项错误</a:t>
            </a:r>
            <a:r>
              <a:rPr lang="zh-CN" altLang="zh-CN" sz="2800" kern="100" dirty="0" smtClean="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p:txBody>
      </p:sp>
      <p:sp>
        <p:nvSpPr>
          <p:cNvPr id="3" name="矩形 2"/>
          <p:cNvSpPr/>
          <p:nvPr/>
        </p:nvSpPr>
        <p:spPr>
          <a:xfrm>
            <a:off x="9280282" y="2076156"/>
            <a:ext cx="444352" cy="738664"/>
          </a:xfrm>
          <a:prstGeom prst="rect">
            <a:avLst/>
          </a:prstGeom>
        </p:spPr>
        <p:txBody>
          <a:bodyPr wrap="none">
            <a:spAutoFit/>
          </a:bodyPr>
          <a:lstStyle/>
          <a:p>
            <a:pPr lvl="0" algn="just">
              <a:lnSpc>
                <a:spcPct val="150000"/>
              </a:lnSpc>
            </a:pPr>
            <a:r>
              <a:rPr lang="en-US" altLang="zh-CN" sz="2800" b="1" kern="100" dirty="0">
                <a:solidFill>
                  <a:srgbClr val="F79646">
                    <a:lumMod val="75000"/>
                  </a:srgbClr>
                </a:solidFill>
                <a:latin typeface="Times New Roman"/>
                <a:ea typeface="华文细黑"/>
                <a:cs typeface="Courier New"/>
              </a:rPr>
              <a:t>D</a:t>
            </a:r>
            <a:endParaRPr lang="zh-CN" altLang="zh-CN" sz="1050" b="1" kern="100" dirty="0">
              <a:solidFill>
                <a:srgbClr val="F79646">
                  <a:lumMod val="75000"/>
                </a:srgbClr>
              </a:solidFill>
              <a:latin typeface="宋体"/>
              <a:cs typeface="Courier New"/>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4744498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animEffect transition="in" filter="blinds(horizontal)">
                                      <p:cBhvr>
                                        <p:cTn id="7" dur="500"/>
                                        <p:tgtEl>
                                          <p:spTgt spid="9">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9">
                                            <p:txEl>
                                              <p:pRg st="5" end="5"/>
                                            </p:txEl>
                                          </p:spTgt>
                                        </p:tgtEl>
                                      </p:cBhvr>
                                    </p:animEffect>
                                    <p:set>
                                      <p:cBhvr>
                                        <p:cTn id="17" dur="1" fill="hold">
                                          <p:stCondLst>
                                            <p:cond delay="499"/>
                                          </p:stCondLst>
                                        </p:cTn>
                                        <p:tgtEl>
                                          <p:spTgt spid="9">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3" grpId="0"/>
      <p:bldP spid="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582" y="549474"/>
            <a:ext cx="10793813" cy="5262979"/>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pitchFamily="18" charset="0"/>
                <a:ea typeface="黑体" pitchFamily="49" charset="-122"/>
                <a:cs typeface="Times New Roman"/>
              </a:rPr>
              <a:t>例</a:t>
            </a:r>
            <a:r>
              <a:rPr lang="en-US" altLang="zh-CN" sz="2800" b="1" kern="100" dirty="0">
                <a:solidFill>
                  <a:srgbClr val="0000FF"/>
                </a:solidFill>
                <a:latin typeface="Times New Roman" pitchFamily="18" charset="0"/>
                <a:ea typeface="黑体" pitchFamily="49" charset="-122"/>
                <a:cs typeface="Times New Roman"/>
              </a:rPr>
              <a:t>4</a:t>
            </a:r>
            <a:r>
              <a:rPr lang="zh-CN" altLang="zh-CN" sz="2800" kern="100" dirty="0">
                <a:latin typeface="Times New Roman"/>
                <a:ea typeface="华文细黑"/>
                <a:cs typeface="Times New Roman"/>
              </a:rPr>
              <a:t>　如图表示元素周期表前四周期的一部分，关于元素</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W</a:t>
            </a:r>
            <a:r>
              <a:rPr lang="zh-CN" altLang="zh-CN" sz="2800" kern="100" dirty="0">
                <a:latin typeface="Times New Roman"/>
                <a:ea typeface="华文细黑"/>
                <a:cs typeface="Times New Roman"/>
              </a:rPr>
              <a:t>的叙述正确的是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的最高价氧化物对应的水化物的酸性为</a:t>
            </a:r>
            <a:r>
              <a:rPr lang="en-US" altLang="zh-CN" sz="2800" kern="100" dirty="0">
                <a:latin typeface="Times New Roman"/>
                <a:ea typeface="华文细黑"/>
                <a:cs typeface="Courier New"/>
              </a:rPr>
              <a:t>Y&lt;X</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的气态氢化物的稳定性</a:t>
            </a:r>
            <a:r>
              <a:rPr lang="en-US" altLang="zh-CN" sz="2800" kern="100" dirty="0">
                <a:latin typeface="Times New Roman"/>
                <a:ea typeface="华文细黑"/>
                <a:cs typeface="Courier New"/>
              </a:rPr>
              <a:t>Y&lt;Z</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W</a:t>
            </a:r>
            <a:r>
              <a:rPr lang="zh-CN" altLang="zh-CN" sz="2800" kern="100" dirty="0">
                <a:latin typeface="Times New Roman"/>
                <a:ea typeface="华文细黑"/>
                <a:cs typeface="Times New Roman"/>
              </a:rPr>
              <a:t>的单质常温下呈液态，可与铁粉反应</a:t>
            </a:r>
            <a:endParaRPr lang="zh-CN" altLang="zh-CN" sz="2800" kern="100" dirty="0">
              <a:latin typeface="宋体"/>
              <a:cs typeface="Courier New"/>
            </a:endParaRPr>
          </a:p>
          <a:p>
            <a:pPr>
              <a:lnSpc>
                <a:spcPct val="150000"/>
              </a:lnSpc>
            </a:pPr>
            <a:r>
              <a:rPr lang="en-US" altLang="zh-CN" sz="2800" kern="100" dirty="0">
                <a:latin typeface="宋体"/>
                <a:ea typeface="华文细黑"/>
                <a:cs typeface="Times New Roman"/>
              </a:rPr>
              <a:t>④</a:t>
            </a:r>
            <a:r>
              <a:rPr lang="en-US" altLang="zh-CN" sz="2800" kern="100" dirty="0">
                <a:latin typeface="Times New Roman"/>
                <a:ea typeface="华文细黑"/>
              </a:rPr>
              <a:t>W</a:t>
            </a:r>
            <a:r>
              <a:rPr lang="zh-CN" altLang="zh-CN" sz="2800" kern="100" dirty="0">
                <a:latin typeface="Times New Roman"/>
                <a:ea typeface="华文细黑"/>
                <a:cs typeface="Times New Roman"/>
              </a:rPr>
              <a:t>的原子序数比</a:t>
            </a:r>
            <a:r>
              <a:rPr lang="en-US" altLang="zh-CN" sz="2800" kern="100" dirty="0">
                <a:latin typeface="Times New Roman"/>
                <a:ea typeface="华文细黑"/>
              </a:rPr>
              <a:t>Z</a:t>
            </a:r>
            <a:r>
              <a:rPr lang="zh-CN" altLang="zh-CN" sz="2800" kern="100" dirty="0">
                <a:latin typeface="Times New Roman"/>
                <a:ea typeface="华文细黑"/>
                <a:cs typeface="Times New Roman"/>
              </a:rPr>
              <a:t>的大</a:t>
            </a:r>
            <a:r>
              <a:rPr lang="en-US" altLang="zh-CN" sz="2800" kern="100" dirty="0" smtClean="0">
                <a:latin typeface="Times New Roman"/>
                <a:ea typeface="华文细黑"/>
              </a:rPr>
              <a:t>9</a:t>
            </a: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只有</a:t>
            </a: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C.</a:t>
            </a:r>
            <a:r>
              <a:rPr lang="en-US" altLang="zh-CN" sz="2800" kern="100" dirty="0">
                <a:latin typeface="宋体"/>
                <a:ea typeface="华文细黑"/>
                <a:cs typeface="Times New Roman"/>
              </a:rPr>
              <a:t>①②③</a:t>
            </a:r>
            <a:r>
              <a:rPr lang="en-US" altLang="zh-CN" sz="2800" kern="100" dirty="0">
                <a:latin typeface="Times New Roman"/>
                <a:ea typeface="华文细黑"/>
              </a:rPr>
              <a:t>  	</a:t>
            </a:r>
            <a:r>
              <a:rPr lang="en-US" altLang="zh-CN" sz="2800" kern="100" dirty="0" smtClean="0">
                <a:latin typeface="Times New Roman"/>
                <a:ea typeface="华文细黑"/>
              </a:rPr>
              <a:t>	D</a:t>
            </a:r>
            <a:r>
              <a:rPr lang="en-US" altLang="zh-CN" sz="2800" kern="100" dirty="0">
                <a:latin typeface="Times New Roman"/>
                <a:ea typeface="华文细黑"/>
              </a:rPr>
              <a:t>.</a:t>
            </a:r>
            <a:r>
              <a:rPr lang="en-US" altLang="zh-CN" sz="2800" kern="100" dirty="0">
                <a:latin typeface="宋体"/>
                <a:ea typeface="华文细黑"/>
                <a:cs typeface="Times New Roman"/>
              </a:rPr>
              <a:t>①②③④</a:t>
            </a:r>
            <a:endParaRPr lang="zh-CN" altLang="en-US" sz="2800" dirty="0"/>
          </a:p>
        </p:txBody>
      </p:sp>
      <p:pic>
        <p:nvPicPr>
          <p:cNvPr id="25602" name="Picture 2" descr="471W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91357" y="1636256"/>
            <a:ext cx="2055381" cy="179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a:hlinkClick r:id="rId3" action="ppaction://hlinksldjump"/>
          </p:cNvPr>
          <p:cNvSpPr/>
          <p:nvPr/>
        </p:nvSpPr>
        <p:spPr>
          <a:xfrm>
            <a:off x="9839622"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7" name="圆角矩形 6">
            <a:hlinkClick r:id="rId4"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29637182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478582" y="901378"/>
            <a:ext cx="10793813"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由元素周期表的结构可知，</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W</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的最高价氧化物对应的水化物的酸性为</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同</a:t>
            </a:r>
            <a:r>
              <a:rPr lang="zh-CN" altLang="zh-CN" sz="2800" kern="100" dirty="0">
                <a:latin typeface="Times New Roman"/>
                <a:ea typeface="华文细黑"/>
                <a:cs typeface="Times New Roman"/>
              </a:rPr>
              <a:t>一周期，从左至右，元素的非金属性增强，气态氢化物的稳定性增强，</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W</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，常温下其单质为液态，可与铁粉反应生成溴化铁，</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正确；</a:t>
            </a:r>
            <a:r>
              <a:rPr lang="en-US" altLang="zh-CN" sz="2800" kern="100" dirty="0">
                <a:latin typeface="Times New Roman"/>
                <a:ea typeface="华文细黑"/>
                <a:cs typeface="Courier New"/>
              </a:rPr>
              <a:t>W</a:t>
            </a:r>
            <a:r>
              <a:rPr lang="zh-CN" altLang="zh-CN" sz="2800" kern="100" dirty="0">
                <a:latin typeface="Times New Roman"/>
                <a:ea typeface="华文细黑"/>
                <a:cs typeface="Times New Roman"/>
              </a:rPr>
              <a:t>的原子序数比</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的大</a:t>
            </a:r>
            <a:r>
              <a:rPr lang="en-US" altLang="zh-CN" sz="2800" kern="100" dirty="0">
                <a:latin typeface="Times New Roman"/>
                <a:ea typeface="华文细黑"/>
                <a:cs typeface="Courier New"/>
              </a:rPr>
              <a:t>19</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nSpc>
                <a:spcPct val="150000"/>
              </a:lnSpc>
            </a:pPr>
            <a:r>
              <a:rPr lang="zh-CN" altLang="zh-CN" sz="2800" b="1" kern="100" dirty="0">
                <a:solidFill>
                  <a:srgbClr val="0000FF"/>
                </a:solidFill>
                <a:latin typeface="Times New Roman"/>
                <a:cs typeface="Times New Roman"/>
              </a:rPr>
              <a:t>答案</a:t>
            </a:r>
            <a:r>
              <a:rPr lang="zh-CN" altLang="zh-CN" sz="2800" b="1" kern="100" dirty="0">
                <a:solidFill>
                  <a:srgbClr val="00B050"/>
                </a:solidFill>
                <a:latin typeface="Times New Roman"/>
                <a:cs typeface="Times New Roman"/>
              </a:rPr>
              <a:t>　</a:t>
            </a:r>
            <a:r>
              <a:rPr lang="en-US" altLang="zh-CN" sz="2800" b="1" kern="100" dirty="0">
                <a:solidFill>
                  <a:schemeClr val="accent6">
                    <a:lumMod val="75000"/>
                  </a:schemeClr>
                </a:solidFill>
                <a:latin typeface="Times New Roman"/>
                <a:ea typeface="华文细黑"/>
              </a:rPr>
              <a:t>C</a:t>
            </a:r>
            <a:endParaRPr lang="zh-CN" altLang="en-US" sz="2800" b="1" dirty="0">
              <a:solidFill>
                <a:schemeClr val="accent6">
                  <a:lumMod val="75000"/>
                </a:schemeClr>
              </a:solidFill>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a:hlinkClick r:id="rId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2994691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95686" y="621482"/>
            <a:ext cx="11388152" cy="464740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形成</a:t>
            </a:r>
            <a:r>
              <a:rPr lang="zh-CN" altLang="zh-CN" sz="2800" kern="100" dirty="0">
                <a:latin typeface="Times New Roman"/>
                <a:ea typeface="华文细黑"/>
                <a:cs typeface="Times New Roman"/>
              </a:rPr>
              <a:t>化合物种类最多的元素、单质是自然界中硬度最大的物质的元素或气态氢化物中氢的质量分数最高的元素：</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空气</a:t>
            </a:r>
            <a:r>
              <a:rPr lang="zh-CN" altLang="zh-CN" sz="2800" kern="100" dirty="0">
                <a:latin typeface="Times New Roman"/>
                <a:ea typeface="华文细黑"/>
                <a:cs typeface="Times New Roman"/>
              </a:rPr>
              <a:t>中含量最多的元素或气态氢化物的水溶液呈碱性的元素：</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nSpc>
                <a:spcPct val="150000"/>
              </a:lnSpc>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地壳</a:t>
            </a:r>
            <a:r>
              <a:rPr lang="zh-CN" altLang="zh-CN" sz="2800" kern="100" dirty="0">
                <a:latin typeface="Times New Roman"/>
                <a:ea typeface="华文细黑"/>
                <a:cs typeface="Times New Roman"/>
              </a:rPr>
              <a:t>中含量最多的元素、氢化物沸点最高的元素或氢化物在通常情况下呈液态的元素：</a:t>
            </a:r>
            <a:r>
              <a:rPr lang="en-US" altLang="zh-CN" sz="2800" kern="100" dirty="0">
                <a:latin typeface="Times New Roman"/>
                <a:ea typeface="华文细黑"/>
              </a:rPr>
              <a:t>O</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4.</a:t>
            </a:r>
            <a:r>
              <a:rPr lang="zh-CN" altLang="zh-CN" sz="2800" kern="100" dirty="0" smtClean="0">
                <a:latin typeface="Times New Roman"/>
                <a:ea typeface="华文细黑"/>
                <a:cs typeface="Times New Roman"/>
              </a:rPr>
              <a:t>等</a:t>
            </a:r>
            <a:r>
              <a:rPr lang="zh-CN" altLang="zh-CN" sz="2800" kern="100" dirty="0">
                <a:latin typeface="Times New Roman"/>
                <a:ea typeface="华文细黑"/>
                <a:cs typeface="Times New Roman"/>
              </a:rPr>
              <a:t>物质的量的单质最轻的元素：</a:t>
            </a:r>
            <a:r>
              <a:rPr lang="en-US" altLang="zh-CN" sz="2800" kern="100" dirty="0">
                <a:latin typeface="Times New Roman"/>
                <a:ea typeface="华文细黑"/>
                <a:cs typeface="Courier New"/>
              </a:rPr>
              <a:t>H</a:t>
            </a:r>
            <a:r>
              <a:rPr lang="zh-CN" altLang="zh-CN" sz="2800" kern="100" dirty="0">
                <a:latin typeface="Times New Roman"/>
                <a:ea typeface="华文细黑"/>
                <a:cs typeface="Times New Roman"/>
              </a:rPr>
              <a:t>；最轻的金属单质：</a:t>
            </a:r>
            <a:r>
              <a:rPr lang="en-US" altLang="zh-CN" sz="2800" kern="100" dirty="0">
                <a:latin typeface="Times New Roman"/>
                <a:ea typeface="华文细黑"/>
                <a:cs typeface="Courier New"/>
              </a:rPr>
              <a:t>Li</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5.</a:t>
            </a:r>
            <a:r>
              <a:rPr lang="zh-CN" altLang="zh-CN" sz="2800" kern="100" dirty="0" smtClean="0">
                <a:latin typeface="Times New Roman"/>
                <a:ea typeface="华文细黑"/>
                <a:cs typeface="Times New Roman"/>
              </a:rPr>
              <a:t>单质</a:t>
            </a:r>
            <a:r>
              <a:rPr lang="zh-CN" altLang="zh-CN" sz="2800" kern="100" dirty="0">
                <a:latin typeface="Times New Roman"/>
                <a:ea typeface="华文细黑"/>
                <a:cs typeface="Times New Roman"/>
              </a:rPr>
              <a:t>在常温下呈液态的非金属元素：</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；金属元素：</a:t>
            </a:r>
            <a:r>
              <a:rPr lang="en-US" altLang="zh-CN" sz="2800" kern="100" dirty="0">
                <a:latin typeface="Times New Roman"/>
                <a:ea typeface="华文细黑"/>
                <a:cs typeface="Courier New"/>
              </a:rPr>
              <a:t>Hg</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 name="矩形 3"/>
          <p:cNvSpPr/>
          <p:nvPr/>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5" name="组合 4"/>
          <p:cNvGrpSpPr/>
          <p:nvPr/>
        </p:nvGrpSpPr>
        <p:grpSpPr>
          <a:xfrm>
            <a:off x="1" y="-2"/>
            <a:ext cx="1836949" cy="634848"/>
            <a:chOff x="0" y="-2"/>
            <a:chExt cx="1377891" cy="634701"/>
          </a:xfrm>
          <a:solidFill>
            <a:srgbClr val="FFC000"/>
          </a:solidFill>
        </p:grpSpPr>
        <p:sp>
          <p:nvSpPr>
            <p:cNvPr id="6" name="矩形 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7" name="直角三角形 6"/>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8" name="矩形 7"/>
          <p:cNvSpPr/>
          <p:nvPr/>
        </p:nvSpPr>
        <p:spPr>
          <a:xfrm>
            <a:off x="1714780" y="-45640"/>
            <a:ext cx="6468658" cy="670120"/>
          </a:xfrm>
          <a:prstGeom prst="rect">
            <a:avLst/>
          </a:prstGeom>
        </p:spPr>
        <p:txBody>
          <a:bodyPr wrap="square">
            <a:spAutoFit/>
          </a:bodyPr>
          <a:lstStyle/>
          <a:p>
            <a:pPr lvl="0">
              <a:lnSpc>
                <a:spcPct val="130000"/>
              </a:lnSpc>
              <a:defRPr/>
            </a:pPr>
            <a:r>
              <a:rPr lang="zh-CN" altLang="en-US" sz="3200" b="1" dirty="0">
                <a:solidFill>
                  <a:schemeClr val="bg1"/>
                </a:solidFill>
                <a:latin typeface="微软雅黑" pitchFamily="34" charset="-122"/>
                <a:ea typeface="微软雅黑" pitchFamily="34" charset="-122"/>
              </a:rPr>
              <a:t>元素及其化合物</a:t>
            </a:r>
            <a:r>
              <a:rPr lang="zh-CN" altLang="en-US" sz="3200" b="1" dirty="0" smtClean="0">
                <a:solidFill>
                  <a:schemeClr val="bg1"/>
                </a:solidFill>
                <a:latin typeface="微软雅黑" pitchFamily="34" charset="-122"/>
                <a:ea typeface="微软雅黑" pitchFamily="34" charset="-122"/>
              </a:rPr>
              <a:t>的性质</a:t>
            </a:r>
            <a:r>
              <a:rPr lang="zh-CN" altLang="en-US" sz="3200" b="1" dirty="0">
                <a:solidFill>
                  <a:schemeClr val="bg1"/>
                </a:solidFill>
                <a:latin typeface="微软雅黑" pitchFamily="34" charset="-122"/>
                <a:ea typeface="微软雅黑" pitchFamily="34" charset="-122"/>
              </a:rPr>
              <a:t>推断</a:t>
            </a:r>
            <a:endParaRPr lang="zh-CN" altLang="zh-CN" sz="3200" b="1" dirty="0">
              <a:solidFill>
                <a:schemeClr val="bg1"/>
              </a:solidFill>
              <a:latin typeface="微软雅黑" pitchFamily="34" charset="-122"/>
              <a:ea typeface="微软雅黑" pitchFamily="34" charset="-122"/>
            </a:endParaRPr>
          </a:p>
        </p:txBody>
      </p:sp>
      <p:sp>
        <p:nvSpPr>
          <p:cNvPr id="9" name="文本框 39"/>
          <p:cNvSpPr txBox="1"/>
          <p:nvPr/>
        </p:nvSpPr>
        <p:spPr>
          <a:xfrm>
            <a:off x="190550" y="-87271"/>
            <a:ext cx="648072" cy="830997"/>
          </a:xfrm>
          <a:prstGeom prst="rect">
            <a:avLst/>
          </a:prstGeom>
          <a:noFill/>
        </p:spPr>
        <p:txBody>
          <a:bodyPr wrap="square" rtlCol="0">
            <a:spAutoFit/>
          </a:bodyPr>
          <a:lstStyle/>
          <a:p>
            <a:r>
              <a:rPr lang="en-US" altLang="zh-CN" sz="4800" b="1" dirty="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0762101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686" y="1011158"/>
            <a:ext cx="11388152" cy="335474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6.</a:t>
            </a:r>
            <a:r>
              <a:rPr lang="zh-CN" altLang="zh-CN" sz="2800" kern="100" dirty="0" smtClean="0">
                <a:latin typeface="Times New Roman"/>
                <a:ea typeface="华文细黑"/>
                <a:cs typeface="Times New Roman"/>
              </a:rPr>
              <a:t>最</a:t>
            </a:r>
            <a:r>
              <a:rPr lang="zh-CN" altLang="zh-CN" sz="2800" kern="100" dirty="0">
                <a:latin typeface="Times New Roman"/>
                <a:ea typeface="华文细黑"/>
                <a:cs typeface="Times New Roman"/>
              </a:rPr>
              <a:t>高价氧化物及其水化物既能与强酸反应，又能与强碱反应的元素：</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7.</a:t>
            </a:r>
            <a:r>
              <a:rPr lang="zh-CN" altLang="zh-CN" sz="2800" kern="100" dirty="0" smtClean="0">
                <a:latin typeface="Times New Roman"/>
                <a:ea typeface="华文细黑"/>
                <a:cs typeface="Times New Roman"/>
              </a:rPr>
              <a:t>元素</a:t>
            </a:r>
            <a:r>
              <a:rPr lang="zh-CN" altLang="zh-CN" sz="2800" kern="100" dirty="0">
                <a:latin typeface="Times New Roman"/>
                <a:ea typeface="华文细黑"/>
                <a:cs typeface="Times New Roman"/>
              </a:rPr>
              <a:t>的气态氢化物和它的最高价氧化物对应的水化物能起化合反应的元素：</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；能起氧化还原反应的元素：</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nSpc>
                <a:spcPct val="150000"/>
              </a:lnSpc>
            </a:pPr>
            <a:r>
              <a:rPr lang="en-US" altLang="zh-CN" sz="2800" kern="100" dirty="0" smtClean="0">
                <a:latin typeface="Times New Roman"/>
                <a:ea typeface="华文细黑"/>
              </a:rPr>
              <a:t>8</a:t>
            </a:r>
            <a:r>
              <a:rPr lang="en-US" altLang="zh-CN" sz="2800" kern="100" dirty="0">
                <a:latin typeface="Times New Roman"/>
                <a:ea typeface="华文细黑"/>
              </a:rPr>
              <a:t>.</a:t>
            </a:r>
            <a:r>
              <a:rPr lang="zh-CN" altLang="zh-CN" sz="2800" kern="100" dirty="0" smtClean="0">
                <a:latin typeface="Times New Roman"/>
                <a:ea typeface="华文细黑"/>
                <a:cs typeface="Times New Roman"/>
              </a:rPr>
              <a:t>元素</a:t>
            </a:r>
            <a:r>
              <a:rPr lang="zh-CN" altLang="zh-CN" sz="2800" kern="100" dirty="0">
                <a:latin typeface="Times New Roman"/>
                <a:ea typeface="华文细黑"/>
                <a:cs typeface="Times New Roman"/>
              </a:rPr>
              <a:t>的单质在常温下能与水反应放出气体的短周期元素：</a:t>
            </a:r>
            <a:r>
              <a:rPr lang="en-US" altLang="zh-CN" sz="2800" kern="100" dirty="0">
                <a:latin typeface="Times New Roman"/>
                <a:ea typeface="华文细黑"/>
              </a:rPr>
              <a:t>Li</a:t>
            </a:r>
            <a:r>
              <a:rPr lang="zh-CN" altLang="zh-CN" sz="2800" kern="100" dirty="0">
                <a:latin typeface="Times New Roman"/>
                <a:ea typeface="华文细黑"/>
                <a:cs typeface="Times New Roman"/>
              </a:rPr>
              <a:t>、</a:t>
            </a:r>
            <a:r>
              <a:rPr lang="en-US" altLang="zh-CN" sz="2800" kern="100" dirty="0">
                <a:latin typeface="Times New Roman"/>
                <a:ea typeface="华文细黑"/>
              </a:rPr>
              <a:t>Na</a:t>
            </a:r>
            <a:r>
              <a:rPr lang="zh-CN" altLang="zh-CN" sz="2800" kern="100" dirty="0">
                <a:latin typeface="Times New Roman"/>
                <a:ea typeface="华文细黑"/>
                <a:cs typeface="Times New Roman"/>
              </a:rPr>
              <a:t>、</a:t>
            </a:r>
            <a:r>
              <a:rPr lang="en-US" altLang="zh-CN" sz="2800" kern="100" dirty="0">
                <a:latin typeface="Times New Roman"/>
                <a:ea typeface="华文细黑"/>
              </a:rPr>
              <a:t>F</a:t>
            </a:r>
            <a:r>
              <a:rPr lang="zh-CN" altLang="zh-CN" sz="2800" kern="100" dirty="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7221274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33974" y="619243"/>
            <a:ext cx="11120877" cy="4616648"/>
          </a:xfrm>
          <a:prstGeom prst="rect">
            <a:avLst/>
          </a:prstGeom>
        </p:spPr>
        <p:txBody>
          <a:bodyPr>
            <a:spAutoFit/>
          </a:bodyPr>
          <a:lstStyle/>
          <a:p>
            <a:pPr algn="just">
              <a:lnSpc>
                <a:spcPct val="150000"/>
              </a:lnSpc>
              <a:spcAft>
                <a:spcPts val="0"/>
              </a:spcAft>
            </a:pPr>
            <a:r>
              <a:rPr lang="zh-CN" altLang="zh-CN" sz="2800" b="1" kern="100" dirty="0" smtClean="0">
                <a:solidFill>
                  <a:srgbClr val="0000FF"/>
                </a:solidFill>
                <a:latin typeface="Times New Roman" pitchFamily="18" charset="0"/>
                <a:ea typeface="黑体" pitchFamily="49" charset="-122"/>
                <a:cs typeface="Times New Roman"/>
              </a:rPr>
              <a:t>例</a:t>
            </a:r>
            <a:r>
              <a:rPr lang="en-US" altLang="zh-CN" sz="2800" b="1" kern="100" dirty="0" smtClean="0">
                <a:solidFill>
                  <a:srgbClr val="0000FF"/>
                </a:solidFill>
                <a:latin typeface="Times New Roman" pitchFamily="18" charset="0"/>
                <a:ea typeface="黑体" pitchFamily="49" charset="-122"/>
                <a:cs typeface="Times New Roman"/>
              </a:rPr>
              <a:t>5</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为同一短周期中的元素，其原子半径依次减小，它们的最高价氧化物对应水化物之间，任意两种混合均可反应，</a:t>
            </a:r>
            <a:r>
              <a:rPr lang="en-US" altLang="zh-CN" sz="2800" kern="100" dirty="0">
                <a:latin typeface="Times New Roman"/>
                <a:ea typeface="华文细黑"/>
                <a:cs typeface="Courier New"/>
              </a:rPr>
              <a:t>M</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形成的化合物，其溶液显酸性。下列说法正确的是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其简单离子的半径依次增大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M</a:t>
            </a:r>
            <a:r>
              <a:rPr lang="zh-CN" altLang="zh-CN" sz="2800" kern="100" dirty="0">
                <a:latin typeface="Times New Roman"/>
                <a:ea typeface="华文细黑"/>
                <a:cs typeface="Times New Roman"/>
              </a:rPr>
              <a:t>溶液加热蒸干并灼烧，最后可得</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的氧化物</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C.X</a:t>
            </a:r>
            <a:r>
              <a:rPr lang="zh-CN" altLang="zh-CN" sz="2800" kern="100" dirty="0">
                <a:latin typeface="Times New Roman"/>
                <a:ea typeface="华文细黑"/>
                <a:cs typeface="Times New Roman"/>
              </a:rPr>
              <a:t>燃烧的产物中只含离子键</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D.</a:t>
            </a:r>
            <a:r>
              <a:rPr lang="zh-CN" altLang="zh-CN" sz="2800" kern="100" dirty="0">
                <a:latin typeface="Times New Roman"/>
                <a:ea typeface="华文细黑"/>
                <a:cs typeface="Times New Roman"/>
              </a:rPr>
              <a:t>将少量</a:t>
            </a:r>
            <a:r>
              <a:rPr lang="en-US" altLang="zh-CN" sz="2800" kern="100" dirty="0">
                <a:latin typeface="Times New Roman"/>
                <a:ea typeface="华文细黑"/>
              </a:rPr>
              <a:t>X</a:t>
            </a:r>
            <a:r>
              <a:rPr lang="zh-CN" altLang="zh-CN" sz="2800" kern="100" dirty="0">
                <a:latin typeface="Times New Roman"/>
                <a:ea typeface="华文细黑"/>
                <a:cs typeface="Times New Roman"/>
              </a:rPr>
              <a:t>单质投入到</a:t>
            </a:r>
            <a:r>
              <a:rPr lang="en-US" altLang="zh-CN" sz="2800" kern="100" dirty="0">
                <a:latin typeface="Times New Roman"/>
                <a:ea typeface="华文细黑"/>
              </a:rPr>
              <a:t>M</a:t>
            </a:r>
            <a:r>
              <a:rPr lang="zh-CN" altLang="zh-CN" sz="2800" kern="100" dirty="0">
                <a:latin typeface="Times New Roman"/>
                <a:ea typeface="华文细黑"/>
                <a:cs typeface="Times New Roman"/>
              </a:rPr>
              <a:t>溶液中，会置换出</a:t>
            </a:r>
            <a:r>
              <a:rPr lang="en-US" altLang="zh-CN" sz="2800" kern="100" dirty="0">
                <a:latin typeface="Times New Roman"/>
                <a:ea typeface="华文细黑"/>
              </a:rPr>
              <a:t>Y</a:t>
            </a:r>
            <a:r>
              <a:rPr lang="zh-CN" altLang="zh-CN" sz="2800" kern="100" dirty="0">
                <a:latin typeface="Times New Roman"/>
                <a:ea typeface="华文细黑"/>
                <a:cs typeface="Times New Roman"/>
              </a:rPr>
              <a:t>单质</a:t>
            </a:r>
            <a:endParaRPr lang="zh-CN" altLang="en-US" sz="2800" dirty="0"/>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 name="圆角矩形 3">
            <a:hlinkClick r:id="rId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232340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p:cNvSpPr/>
          <p:nvPr/>
        </p:nvSpPr>
        <p:spPr>
          <a:xfrm>
            <a:off x="766614" y="1832258"/>
            <a:ext cx="10581133" cy="2677656"/>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根据题意不难判断</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分别为</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元素；根据</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M</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形成的化合物，其溶液显酸性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的信息可知</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为</a:t>
            </a:r>
            <a:r>
              <a:rPr lang="en-US" altLang="zh-CN" sz="2800" kern="100" dirty="0" err="1">
                <a:latin typeface="Times New Roman"/>
                <a:ea typeface="华文细黑"/>
                <a:cs typeface="Courier New"/>
              </a:rPr>
              <a:t>Cl</a:t>
            </a:r>
            <a:r>
              <a:rPr lang="zh-CN" altLang="zh-CN" sz="2800" kern="100" dirty="0">
                <a:latin typeface="Times New Roman"/>
                <a:ea typeface="华文细黑"/>
                <a:cs typeface="Times New Roman"/>
              </a:rPr>
              <a:t>元素；因为</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在水溶液中是不存在的，则答案可知。</a:t>
            </a:r>
            <a:endParaRPr lang="zh-CN" altLang="zh-CN" sz="1050" kern="100" dirty="0">
              <a:latin typeface="宋体"/>
              <a:cs typeface="Courier New"/>
            </a:endParaRPr>
          </a:p>
          <a:p>
            <a:pPr>
              <a:lnSpc>
                <a:spcPct val="150000"/>
              </a:lnSpc>
            </a:pPr>
            <a:r>
              <a:rPr lang="zh-CN" altLang="zh-CN" sz="2800" b="1" kern="100" dirty="0">
                <a:solidFill>
                  <a:srgbClr val="0000FF"/>
                </a:solidFill>
                <a:latin typeface="Times New Roman"/>
                <a:cs typeface="Times New Roman"/>
              </a:rPr>
              <a:t>答案</a:t>
            </a:r>
            <a:r>
              <a:rPr lang="zh-CN" altLang="zh-CN" sz="2800" b="1" kern="100" dirty="0">
                <a:solidFill>
                  <a:srgbClr val="00B050"/>
                </a:solidFill>
                <a:latin typeface="Times New Roman"/>
                <a:cs typeface="Times New Roman"/>
              </a:rPr>
              <a:t>　</a:t>
            </a:r>
            <a:r>
              <a:rPr lang="en-US" altLang="zh-CN" sz="2800" b="1" kern="100" dirty="0">
                <a:solidFill>
                  <a:schemeClr val="accent6">
                    <a:lumMod val="75000"/>
                  </a:schemeClr>
                </a:solidFill>
                <a:latin typeface="Times New Roman"/>
                <a:ea typeface="华文细黑"/>
              </a:rPr>
              <a:t>B</a:t>
            </a:r>
            <a:endParaRPr lang="zh-CN" altLang="en-US" sz="2800" b="1" dirty="0">
              <a:solidFill>
                <a:schemeClr val="accent6">
                  <a:lumMod val="75000"/>
                </a:schemeClr>
              </a:solidFill>
            </a:endParaRPr>
          </a:p>
        </p:txBody>
      </p:sp>
    </p:spTree>
    <p:extLst>
      <p:ext uri="{BB962C8B-B14F-4D97-AF65-F5344CB8AC3E}">
        <p14:creationId xmlns:p14="http://schemas.microsoft.com/office/powerpoint/2010/main" val="971103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750"/>
                                        <p:tgtEl>
                                          <p:spTgt spid="6">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blinds(horizontal)">
                                      <p:cBhvr>
                                        <p:cTn id="11" dur="75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33974" y="-84084"/>
            <a:ext cx="11120877" cy="6694140"/>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pitchFamily="18" charset="0"/>
                <a:ea typeface="黑体" pitchFamily="49" charset="-122"/>
                <a:cs typeface="Times New Roman"/>
              </a:rPr>
              <a:t>例</a:t>
            </a:r>
            <a:r>
              <a:rPr lang="en-US" altLang="zh-CN" sz="2800" b="1" kern="100" dirty="0">
                <a:solidFill>
                  <a:srgbClr val="0000FF"/>
                </a:solidFill>
                <a:latin typeface="Times New Roman" pitchFamily="18" charset="0"/>
                <a:ea typeface="黑体" pitchFamily="49" charset="-122"/>
                <a:cs typeface="Times New Roman"/>
              </a:rPr>
              <a:t>6</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D</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E</a:t>
            </a:r>
            <a:r>
              <a:rPr lang="zh-CN" altLang="zh-CN" sz="2600" kern="100" dirty="0">
                <a:latin typeface="Times New Roman"/>
                <a:ea typeface="华文细黑"/>
                <a:cs typeface="Times New Roman"/>
              </a:rPr>
              <a:t>都是元素周期表中前</a:t>
            </a:r>
            <a:r>
              <a:rPr lang="en-US" altLang="zh-CN" sz="2600" kern="100" dirty="0">
                <a:latin typeface="Times New Roman"/>
                <a:ea typeface="华文细黑"/>
                <a:cs typeface="Courier New"/>
              </a:rPr>
              <a:t>20</a:t>
            </a:r>
            <a:r>
              <a:rPr lang="zh-CN" altLang="zh-CN" sz="2600" kern="100" dirty="0">
                <a:latin typeface="Times New Roman"/>
                <a:ea typeface="华文细黑"/>
                <a:cs typeface="Times New Roman"/>
              </a:rPr>
              <a:t>号元素，原子序数依次增大，</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是地壳中含量最高的元素，</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D</a:t>
            </a:r>
            <a:r>
              <a:rPr lang="zh-CN" altLang="zh-CN" sz="2600" kern="100" dirty="0">
                <a:latin typeface="Times New Roman"/>
                <a:ea typeface="华文细黑"/>
                <a:cs typeface="Times New Roman"/>
              </a:rPr>
              <a:t>同周期，</a:t>
            </a:r>
            <a:r>
              <a:rPr lang="en-US" altLang="zh-CN" sz="2600" kern="100" dirty="0">
                <a:latin typeface="Times New Roman"/>
                <a:ea typeface="华文细黑"/>
                <a:cs typeface="Courier New"/>
              </a:rPr>
              <a:t>E</a:t>
            </a:r>
            <a:r>
              <a:rPr lang="zh-CN" altLang="zh-CN" sz="2600" kern="100" dirty="0">
                <a:latin typeface="Times New Roman"/>
                <a:ea typeface="华文细黑"/>
                <a:cs typeface="Times New Roman"/>
              </a:rPr>
              <a:t>和其他元素既不在同周期也不在同主族，</a:t>
            </a:r>
            <a:r>
              <a:rPr lang="en-US" altLang="zh-CN" sz="2600" kern="100" dirty="0">
                <a:latin typeface="Times New Roman"/>
                <a:ea typeface="华文细黑"/>
                <a:cs typeface="Courier New"/>
              </a:rPr>
              <a:t>D</a:t>
            </a:r>
            <a:r>
              <a:rPr lang="zh-CN" altLang="zh-CN" sz="2600" kern="100" dirty="0">
                <a:latin typeface="Times New Roman"/>
                <a:ea typeface="华文细黑"/>
                <a:cs typeface="Times New Roman"/>
              </a:rPr>
              <a:t>的氢化物和最高价氧化物对应的水化物均为强酸，且</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D</a:t>
            </a:r>
            <a:r>
              <a:rPr lang="zh-CN" altLang="zh-CN" sz="2600" kern="100" dirty="0">
                <a:latin typeface="Times New Roman"/>
                <a:ea typeface="华文细黑"/>
                <a:cs typeface="Times New Roman"/>
              </a:rPr>
              <a:t>的最高价氧化物对应的水化物两两混合均能发生反应生成盐和水。据此回答下列问题：</a:t>
            </a:r>
            <a:endParaRPr lang="zh-CN" altLang="zh-CN" sz="2600" kern="100" dirty="0">
              <a:latin typeface="宋体"/>
              <a:cs typeface="Courier New"/>
            </a:endParaRPr>
          </a:p>
          <a:p>
            <a:pPr>
              <a:lnSpc>
                <a:spcPct val="150000"/>
              </a:lnSpc>
            </a:pPr>
            <a:r>
              <a:rPr lang="en-US" altLang="zh-CN" sz="2600" kern="100" dirty="0">
                <a:latin typeface="Times New Roman"/>
                <a:ea typeface="华文细黑"/>
              </a:rPr>
              <a:t>(1)A</a:t>
            </a:r>
            <a:r>
              <a:rPr lang="zh-CN" altLang="zh-CN" sz="2600" kern="100" dirty="0">
                <a:latin typeface="Times New Roman"/>
                <a:ea typeface="华文细黑"/>
                <a:cs typeface="Times New Roman"/>
              </a:rPr>
              <a:t>和</a:t>
            </a:r>
            <a:r>
              <a:rPr lang="en-US" altLang="zh-CN" sz="2600" kern="100" dirty="0">
                <a:latin typeface="Times New Roman"/>
                <a:ea typeface="华文细黑"/>
              </a:rPr>
              <a:t>D</a:t>
            </a:r>
            <a:r>
              <a:rPr lang="zh-CN" altLang="zh-CN" sz="2600" kern="100" dirty="0">
                <a:latin typeface="Times New Roman"/>
                <a:ea typeface="华文细黑"/>
                <a:cs typeface="Times New Roman"/>
              </a:rPr>
              <a:t>的氢化物中，沸点较低的是</a:t>
            </a:r>
            <a:r>
              <a:rPr lang="en-US" altLang="zh-CN" sz="2600" kern="100" dirty="0">
                <a:latin typeface="Times New Roman"/>
                <a:ea typeface="华文细黑"/>
              </a:rPr>
              <a:t>____(</a:t>
            </a:r>
            <a:r>
              <a:rPr lang="zh-CN" altLang="zh-CN" sz="2600" kern="100" dirty="0">
                <a:latin typeface="Times New Roman"/>
                <a:ea typeface="华文细黑"/>
                <a:cs typeface="Times New Roman"/>
              </a:rPr>
              <a:t>选</a:t>
            </a:r>
            <a:r>
              <a:rPr lang="en-US" altLang="zh-CN" sz="2600" kern="100" dirty="0">
                <a:latin typeface="宋体"/>
                <a:ea typeface="华文细黑"/>
                <a:cs typeface="Times New Roman"/>
              </a:rPr>
              <a:t>“</a:t>
            </a:r>
            <a:r>
              <a:rPr lang="en-US" altLang="zh-CN" sz="2600" kern="100" dirty="0">
                <a:latin typeface="Times New Roman"/>
                <a:ea typeface="华文细黑"/>
              </a:rPr>
              <a:t>A</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或</a:t>
            </a:r>
            <a:r>
              <a:rPr lang="en-US" altLang="zh-CN" sz="2600" kern="100" dirty="0">
                <a:latin typeface="宋体"/>
                <a:ea typeface="华文细黑"/>
                <a:cs typeface="Times New Roman"/>
              </a:rPr>
              <a:t>“</a:t>
            </a:r>
            <a:r>
              <a:rPr lang="en-US" altLang="zh-CN" sz="2600" kern="100" dirty="0">
                <a:latin typeface="Times New Roman"/>
                <a:ea typeface="华文细黑"/>
              </a:rPr>
              <a:t>D</a:t>
            </a:r>
            <a:r>
              <a:rPr lang="en-US" altLang="zh-CN" sz="2600" kern="100" dirty="0">
                <a:latin typeface="宋体"/>
                <a:ea typeface="华文细黑"/>
                <a:cs typeface="Times New Roman"/>
              </a:rPr>
              <a:t>”</a:t>
            </a:r>
            <a:r>
              <a:rPr lang="en-US" altLang="zh-CN" sz="2600" kern="100" dirty="0">
                <a:latin typeface="Times New Roman"/>
                <a:ea typeface="华文细黑"/>
              </a:rPr>
              <a:t>)</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50000"/>
              </a:lnSpc>
              <a:spcAft>
                <a:spcPts val="0"/>
              </a:spcAft>
            </a:pP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元素</a:t>
            </a: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在元素周期表中的位置是</a:t>
            </a:r>
            <a:r>
              <a:rPr lang="en-US" altLang="zh-CN" sz="2600" kern="100" dirty="0" smtClean="0">
                <a:latin typeface="Times New Roman"/>
                <a:ea typeface="华文细黑"/>
                <a:cs typeface="Courier New"/>
              </a:rPr>
              <a:t>________________________</a:t>
            </a:r>
            <a:r>
              <a:rPr lang="zh-CN" altLang="zh-CN" sz="2600" kern="100" dirty="0">
                <a:latin typeface="Times New Roman"/>
                <a:ea typeface="华文细黑"/>
                <a:cs typeface="Times New Roman"/>
              </a:rPr>
              <a:t>，</a:t>
            </a:r>
            <a:endParaRPr lang="zh-CN" altLang="zh-CN" sz="2600" kern="100" dirty="0">
              <a:latin typeface="宋体"/>
              <a:cs typeface="Courier New"/>
            </a:endParaRPr>
          </a:p>
          <a:p>
            <a:pPr>
              <a:lnSpc>
                <a:spcPct val="150000"/>
              </a:lnSpc>
            </a:pPr>
            <a:r>
              <a:rPr lang="en-US" altLang="zh-CN" sz="2600" kern="100" dirty="0">
                <a:latin typeface="Times New Roman"/>
                <a:ea typeface="华文细黑"/>
              </a:rPr>
              <a:t>B</a:t>
            </a:r>
            <a:r>
              <a:rPr lang="zh-CN" altLang="zh-CN" sz="2600" kern="100" dirty="0">
                <a:latin typeface="Times New Roman"/>
                <a:ea typeface="华文细黑"/>
                <a:cs typeface="Times New Roman"/>
              </a:rPr>
              <a:t>的最高价氧化物对应的水化物的电子式为</a:t>
            </a:r>
            <a:r>
              <a:rPr lang="en-US" altLang="zh-CN" sz="2600" kern="100" dirty="0">
                <a:latin typeface="Times New Roman"/>
                <a:ea typeface="华文细黑"/>
              </a:rPr>
              <a:t>________</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nSpc>
                <a:spcPct val="150000"/>
              </a:lnSpc>
            </a:pPr>
            <a:r>
              <a:rPr lang="en-US" altLang="zh-CN" sz="2600" kern="100" dirty="0">
                <a:latin typeface="Times New Roman"/>
                <a:ea typeface="华文细黑"/>
              </a:rPr>
              <a:t>(3)A</a:t>
            </a:r>
            <a:r>
              <a:rPr lang="zh-CN" altLang="zh-CN" sz="2600" kern="100" dirty="0">
                <a:latin typeface="Times New Roman"/>
                <a:ea typeface="华文细黑"/>
                <a:cs typeface="Times New Roman"/>
              </a:rPr>
              <a:t>、</a:t>
            </a:r>
            <a:r>
              <a:rPr lang="en-US" altLang="zh-CN" sz="2600" kern="100" dirty="0">
                <a:latin typeface="Times New Roman"/>
                <a:ea typeface="华文细黑"/>
              </a:rPr>
              <a:t>D</a:t>
            </a:r>
            <a:r>
              <a:rPr lang="zh-CN" altLang="zh-CN" sz="2600" kern="100" dirty="0">
                <a:latin typeface="Times New Roman"/>
                <a:ea typeface="华文细黑"/>
                <a:cs typeface="Times New Roman"/>
              </a:rPr>
              <a:t>、</a:t>
            </a:r>
            <a:r>
              <a:rPr lang="en-US" altLang="zh-CN" sz="2600" kern="100" dirty="0">
                <a:latin typeface="Times New Roman"/>
                <a:ea typeface="华文细黑"/>
              </a:rPr>
              <a:t>E</a:t>
            </a:r>
            <a:r>
              <a:rPr lang="zh-CN" altLang="zh-CN" sz="2600" kern="100" dirty="0">
                <a:latin typeface="Times New Roman"/>
                <a:ea typeface="华文细黑"/>
                <a:cs typeface="Times New Roman"/>
              </a:rPr>
              <a:t>可以形成多种盐，其中一种盐中</a:t>
            </a:r>
            <a:r>
              <a:rPr lang="en-US" altLang="zh-CN" sz="2600" kern="100" dirty="0">
                <a:latin typeface="Times New Roman"/>
                <a:ea typeface="华文细黑"/>
              </a:rPr>
              <a:t>A</a:t>
            </a:r>
            <a:r>
              <a:rPr lang="zh-CN" altLang="zh-CN" sz="2600" kern="100" dirty="0">
                <a:latin typeface="Times New Roman"/>
                <a:ea typeface="华文细黑"/>
                <a:cs typeface="Times New Roman"/>
              </a:rPr>
              <a:t>、</a:t>
            </a:r>
            <a:r>
              <a:rPr lang="en-US" altLang="zh-CN" sz="2600" kern="100" dirty="0">
                <a:latin typeface="Times New Roman"/>
                <a:ea typeface="华文细黑"/>
              </a:rPr>
              <a:t>D</a:t>
            </a:r>
            <a:r>
              <a:rPr lang="zh-CN" altLang="zh-CN" sz="2600" kern="100" dirty="0">
                <a:latin typeface="Times New Roman"/>
                <a:ea typeface="华文细黑"/>
                <a:cs typeface="Times New Roman"/>
              </a:rPr>
              <a:t>、</a:t>
            </a:r>
            <a:r>
              <a:rPr lang="en-US" altLang="zh-CN" sz="2600" kern="100" dirty="0">
                <a:latin typeface="Times New Roman"/>
                <a:ea typeface="华文细黑"/>
              </a:rPr>
              <a:t>E</a:t>
            </a:r>
            <a:r>
              <a:rPr lang="zh-CN" altLang="zh-CN" sz="2600" kern="100" dirty="0">
                <a:latin typeface="Times New Roman"/>
                <a:ea typeface="华文细黑"/>
                <a:cs typeface="Times New Roman"/>
              </a:rPr>
              <a:t>三种元素的原子个数比为</a:t>
            </a:r>
            <a:r>
              <a:rPr lang="en-US" altLang="zh-CN" sz="2600" kern="100" dirty="0">
                <a:latin typeface="Times New Roman"/>
                <a:ea typeface="华文细黑"/>
              </a:rPr>
              <a:t>2</a:t>
            </a:r>
            <a:r>
              <a:rPr lang="en-US" altLang="zh-CN" sz="2600" kern="100" dirty="0">
                <a:latin typeface="宋体"/>
                <a:ea typeface="华文细黑"/>
                <a:cs typeface="Times New Roman"/>
              </a:rPr>
              <a:t>∶</a:t>
            </a:r>
            <a:r>
              <a:rPr lang="en-US" altLang="zh-CN" sz="2600" kern="100" dirty="0">
                <a:latin typeface="Times New Roman"/>
                <a:ea typeface="华文细黑"/>
              </a:rPr>
              <a:t>2</a:t>
            </a:r>
            <a:r>
              <a:rPr lang="en-US" altLang="zh-CN" sz="2600" kern="100" dirty="0">
                <a:latin typeface="宋体"/>
                <a:ea typeface="华文细黑"/>
                <a:cs typeface="Times New Roman"/>
              </a:rPr>
              <a:t>∶</a:t>
            </a:r>
            <a:r>
              <a:rPr lang="en-US" altLang="zh-CN" sz="2600" kern="100" dirty="0">
                <a:latin typeface="Times New Roman"/>
                <a:ea typeface="华文细黑"/>
              </a:rPr>
              <a:t>1</a:t>
            </a:r>
            <a:r>
              <a:rPr lang="zh-CN" altLang="zh-CN" sz="2600" kern="100" dirty="0">
                <a:latin typeface="Times New Roman"/>
                <a:ea typeface="华文细黑"/>
                <a:cs typeface="Times New Roman"/>
              </a:rPr>
              <a:t>，该盐的名称为</a:t>
            </a:r>
            <a:r>
              <a:rPr lang="en-US" altLang="zh-CN" sz="2600" kern="100" dirty="0">
                <a:latin typeface="Times New Roman"/>
                <a:ea typeface="华文细黑"/>
              </a:rPr>
              <a:t>________</a:t>
            </a:r>
            <a:r>
              <a:rPr lang="zh-CN" altLang="zh-CN" sz="2600" kern="100" dirty="0">
                <a:latin typeface="Times New Roman"/>
                <a:ea typeface="华文细黑"/>
                <a:cs typeface="Times New Roman"/>
              </a:rPr>
              <a:t>。它的水溶液与</a:t>
            </a:r>
            <a:r>
              <a:rPr lang="en-US" altLang="zh-CN" sz="2600" kern="100" dirty="0">
                <a:latin typeface="Times New Roman"/>
                <a:ea typeface="华文细黑"/>
              </a:rPr>
              <a:t>D</a:t>
            </a:r>
            <a:r>
              <a:rPr lang="zh-CN" altLang="zh-CN" sz="2600" kern="100" dirty="0">
                <a:latin typeface="Times New Roman"/>
                <a:ea typeface="华文细黑"/>
                <a:cs typeface="Times New Roman"/>
              </a:rPr>
              <a:t>的氢化物的水溶液反应可生成</a:t>
            </a:r>
            <a:r>
              <a:rPr lang="en-US" altLang="zh-CN" sz="2600" kern="100" dirty="0">
                <a:latin typeface="Times New Roman"/>
                <a:ea typeface="华文细黑"/>
              </a:rPr>
              <a:t>D</a:t>
            </a:r>
            <a:r>
              <a:rPr lang="zh-CN" altLang="zh-CN" sz="2600" kern="100" dirty="0">
                <a:latin typeface="Times New Roman"/>
                <a:ea typeface="华文细黑"/>
                <a:cs typeface="Times New Roman"/>
              </a:rPr>
              <a:t>的单质，该反应的离子方程式为</a:t>
            </a:r>
            <a:r>
              <a:rPr lang="en-US" altLang="zh-CN" sz="2600" kern="100" dirty="0">
                <a:latin typeface="Times New Roman"/>
                <a:ea typeface="华文细黑"/>
              </a:rPr>
              <a:t>________________</a:t>
            </a:r>
            <a:r>
              <a:rPr lang="zh-CN" altLang="zh-CN" sz="2600" kern="100" dirty="0">
                <a:latin typeface="Times New Roman"/>
                <a:ea typeface="华文细黑"/>
                <a:cs typeface="Times New Roman"/>
              </a:rPr>
              <a:t>。</a:t>
            </a:r>
            <a:endParaRPr lang="zh-CN" altLang="en-US" sz="2600" dirty="0"/>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 name="圆角矩形 3">
            <a:hlinkClick r:id="rId2" action="ppaction://hlinksldjump"/>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5" name="圆角矩形 4">
            <a:hlinkClick r:id="rId3"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32146581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p:cNvSpPr/>
          <p:nvPr/>
        </p:nvSpPr>
        <p:spPr>
          <a:xfrm>
            <a:off x="533974" y="114513"/>
            <a:ext cx="11120877" cy="6555641"/>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50"/>
                </a:solidFill>
                <a:latin typeface="Times New Roman"/>
                <a:cs typeface="Times New Roman"/>
              </a:rPr>
              <a:t>　</a:t>
            </a:r>
            <a:r>
              <a:rPr lang="en-US" altLang="zh-CN" sz="2800" kern="100" dirty="0">
                <a:latin typeface="Times New Roman"/>
                <a:ea typeface="华文细黑"/>
              </a:rPr>
              <a:t>A</a:t>
            </a:r>
            <a:r>
              <a:rPr lang="zh-CN" altLang="zh-CN" sz="2800" kern="100" dirty="0">
                <a:latin typeface="Times New Roman"/>
                <a:ea typeface="华文细黑"/>
                <a:cs typeface="Times New Roman"/>
              </a:rPr>
              <a:t>是地壳中含量最高的元素，</a:t>
            </a:r>
            <a:r>
              <a:rPr lang="en-US" altLang="zh-CN" sz="2800" kern="100" dirty="0">
                <a:latin typeface="Times New Roman"/>
                <a:ea typeface="华文细黑"/>
              </a:rPr>
              <a:t>A</a:t>
            </a:r>
            <a:r>
              <a:rPr lang="zh-CN" altLang="zh-CN" sz="2800" kern="100" dirty="0">
                <a:latin typeface="Times New Roman"/>
                <a:ea typeface="华文细黑"/>
                <a:cs typeface="Times New Roman"/>
              </a:rPr>
              <a:t>是氧</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rPr>
              <a:t>D</a:t>
            </a:r>
            <a:r>
              <a:rPr lang="zh-CN" altLang="zh-CN" sz="2800" kern="100" dirty="0">
                <a:latin typeface="Times New Roman"/>
                <a:ea typeface="华文细黑"/>
                <a:cs typeface="Times New Roman"/>
              </a:rPr>
              <a:t>的氢化物和最高价氧化物对应的水化物均为强酸，</a:t>
            </a:r>
            <a:r>
              <a:rPr lang="en-US" altLang="zh-CN" sz="2800" kern="100" dirty="0">
                <a:latin typeface="Times New Roman"/>
                <a:ea typeface="华文细黑"/>
              </a:rPr>
              <a:t>D</a:t>
            </a:r>
            <a:r>
              <a:rPr lang="zh-CN" altLang="zh-CN" sz="2800" kern="100" dirty="0">
                <a:latin typeface="Times New Roman"/>
                <a:ea typeface="华文细黑"/>
                <a:cs typeface="Times New Roman"/>
              </a:rPr>
              <a:t>是氯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rPr>
              <a:t>B</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a:t>
            </a:r>
            <a:r>
              <a:rPr lang="en-US" altLang="zh-CN" sz="2800" kern="100" dirty="0">
                <a:latin typeface="Times New Roman"/>
                <a:ea typeface="华文细黑"/>
              </a:rPr>
              <a:t>D</a:t>
            </a:r>
            <a:r>
              <a:rPr lang="zh-CN" altLang="zh-CN" sz="2800" kern="100" dirty="0">
                <a:latin typeface="Times New Roman"/>
                <a:ea typeface="华文细黑"/>
                <a:cs typeface="Times New Roman"/>
              </a:rPr>
              <a:t>三元素在第三周期，它们的最高价氧化物对应的水化物两两混合均能反应生成盐和水，根据</a:t>
            </a:r>
            <a:r>
              <a:rPr lang="en-US" altLang="zh-CN" sz="2800" kern="100" dirty="0">
                <a:latin typeface="Times New Roman"/>
                <a:ea typeface="华文细黑"/>
              </a:rPr>
              <a:t>B</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a:t>
            </a:r>
            <a:r>
              <a:rPr lang="en-US" altLang="zh-CN" sz="2800" kern="100" dirty="0">
                <a:latin typeface="Times New Roman"/>
                <a:ea typeface="华文细黑"/>
              </a:rPr>
              <a:t>D</a:t>
            </a:r>
            <a:r>
              <a:rPr lang="zh-CN" altLang="zh-CN" sz="2800" kern="100" dirty="0">
                <a:latin typeface="Times New Roman"/>
                <a:ea typeface="华文细黑"/>
                <a:cs typeface="Times New Roman"/>
              </a:rPr>
              <a:t>原子序数依次增大，因此</a:t>
            </a:r>
            <a:r>
              <a:rPr lang="en-US" altLang="zh-CN" sz="2800" kern="100" dirty="0">
                <a:latin typeface="Times New Roman"/>
                <a:ea typeface="华文细黑"/>
              </a:rPr>
              <a:t>B</a:t>
            </a:r>
            <a:r>
              <a:rPr lang="zh-CN" altLang="zh-CN" sz="2800" kern="100" dirty="0">
                <a:latin typeface="Times New Roman"/>
                <a:ea typeface="华文细黑"/>
                <a:cs typeface="Times New Roman"/>
              </a:rPr>
              <a:t>是钠，</a:t>
            </a:r>
            <a:r>
              <a:rPr lang="en-US" altLang="zh-CN" sz="2800" kern="100" dirty="0">
                <a:latin typeface="Times New Roman"/>
                <a:ea typeface="华文细黑"/>
              </a:rPr>
              <a:t>C</a:t>
            </a:r>
            <a:r>
              <a:rPr lang="zh-CN" altLang="zh-CN" sz="2800" kern="100" dirty="0">
                <a:latin typeface="Times New Roman"/>
                <a:ea typeface="华文细黑"/>
                <a:cs typeface="Times New Roman"/>
              </a:rPr>
              <a:t>是铝</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据</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D</a:t>
            </a:r>
            <a:r>
              <a:rPr lang="zh-CN" altLang="zh-CN" sz="2800" kern="100" dirty="0">
                <a:latin typeface="Times New Roman"/>
                <a:ea typeface="华文细黑"/>
                <a:cs typeface="Times New Roman"/>
              </a:rPr>
              <a:t>、</a:t>
            </a:r>
            <a:r>
              <a:rPr lang="en-US" altLang="zh-CN" sz="2800" kern="100" dirty="0">
                <a:latin typeface="Times New Roman"/>
                <a:ea typeface="华文细黑"/>
              </a:rPr>
              <a:t>E</a:t>
            </a:r>
            <a:r>
              <a:rPr lang="zh-CN" altLang="zh-CN" sz="2800" kern="100" dirty="0">
                <a:latin typeface="Times New Roman"/>
                <a:ea typeface="华文细黑"/>
                <a:cs typeface="Times New Roman"/>
              </a:rPr>
              <a:t>三种元素形成的盐中，</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D</a:t>
            </a:r>
            <a:r>
              <a:rPr lang="zh-CN" altLang="zh-CN" sz="2800" kern="100" dirty="0">
                <a:latin typeface="Times New Roman"/>
                <a:ea typeface="华文细黑"/>
                <a:cs typeface="Times New Roman"/>
              </a:rPr>
              <a:t>、</a:t>
            </a:r>
            <a:r>
              <a:rPr lang="en-US" altLang="zh-CN" sz="2800" kern="100" dirty="0">
                <a:latin typeface="Times New Roman"/>
                <a:ea typeface="华文细黑"/>
              </a:rPr>
              <a:t>E</a:t>
            </a:r>
            <a:r>
              <a:rPr lang="zh-CN" altLang="zh-CN" sz="2800" kern="100" dirty="0">
                <a:latin typeface="Times New Roman"/>
                <a:ea typeface="华文细黑"/>
                <a:cs typeface="Times New Roman"/>
              </a:rPr>
              <a:t>三种元素的原子个数比为</a:t>
            </a:r>
            <a:r>
              <a:rPr lang="en-US" altLang="zh-CN" sz="2800" kern="100" dirty="0">
                <a:latin typeface="Times New Roman"/>
                <a:ea typeface="华文细黑"/>
              </a:rPr>
              <a:t>2</a:t>
            </a:r>
            <a:r>
              <a:rPr lang="en-US" altLang="zh-CN" sz="2800" kern="100" dirty="0">
                <a:latin typeface="宋体"/>
                <a:ea typeface="华文细黑"/>
                <a:cs typeface="Times New Roman"/>
              </a:rPr>
              <a:t>∶</a:t>
            </a:r>
            <a:r>
              <a:rPr lang="en-US" altLang="zh-CN" sz="2800" kern="100" dirty="0">
                <a:latin typeface="Times New Roman"/>
                <a:ea typeface="华文细黑"/>
              </a:rPr>
              <a:t>2</a:t>
            </a:r>
            <a:r>
              <a:rPr lang="en-US" altLang="zh-CN" sz="2800" kern="100" dirty="0">
                <a:latin typeface="宋体"/>
                <a:ea typeface="华文细黑"/>
                <a:cs typeface="Times New Roman"/>
              </a:rPr>
              <a:t>∶</a:t>
            </a:r>
            <a:r>
              <a:rPr lang="en-US" altLang="zh-CN" sz="2800" kern="100" dirty="0">
                <a:latin typeface="Times New Roman"/>
                <a:ea typeface="华文细黑"/>
              </a:rPr>
              <a:t>1</a:t>
            </a:r>
            <a:r>
              <a:rPr lang="zh-CN" altLang="zh-CN" sz="2800" kern="100" dirty="0">
                <a:latin typeface="Times New Roman"/>
                <a:ea typeface="华文细黑"/>
                <a:cs typeface="Times New Roman"/>
              </a:rPr>
              <a:t>知</a:t>
            </a:r>
            <a:r>
              <a:rPr lang="en-US" altLang="zh-CN" sz="2800" kern="100" dirty="0">
                <a:latin typeface="Times New Roman"/>
                <a:ea typeface="华文细黑"/>
              </a:rPr>
              <a:t>E</a:t>
            </a:r>
            <a:r>
              <a:rPr lang="zh-CN" altLang="zh-CN" sz="2800" kern="100" dirty="0">
                <a:latin typeface="Times New Roman"/>
                <a:ea typeface="华文细黑"/>
                <a:cs typeface="Times New Roman"/>
              </a:rPr>
              <a:t>为＋</a:t>
            </a:r>
            <a:r>
              <a:rPr lang="en-US" altLang="zh-CN" sz="2800" kern="100" dirty="0">
                <a:latin typeface="Times New Roman"/>
                <a:ea typeface="华文细黑"/>
              </a:rPr>
              <a:t>2</a:t>
            </a:r>
            <a:r>
              <a:rPr lang="zh-CN" altLang="zh-CN" sz="2800" kern="100" dirty="0">
                <a:latin typeface="Times New Roman"/>
                <a:ea typeface="华文细黑"/>
                <a:cs typeface="Times New Roman"/>
              </a:rPr>
              <a:t>价金属</a:t>
            </a:r>
            <a:r>
              <a:rPr lang="en-US" altLang="zh-CN" sz="2800" kern="100" dirty="0" err="1">
                <a:latin typeface="Times New Roman"/>
                <a:ea typeface="华文细黑"/>
              </a:rPr>
              <a:t>Ca</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50"/>
                </a:solidFill>
                <a:latin typeface="Times New Roman"/>
                <a:cs typeface="Times New Roman"/>
              </a:rPr>
              <a:t>　</a:t>
            </a:r>
            <a:r>
              <a:rPr lang="en-US" altLang="zh-CN" sz="2800" kern="100" dirty="0">
                <a:solidFill>
                  <a:schemeClr val="accent6">
                    <a:lumMod val="75000"/>
                  </a:schemeClr>
                </a:solidFill>
                <a:latin typeface="Times New Roman"/>
                <a:ea typeface="华文细黑"/>
                <a:cs typeface="Courier New"/>
              </a:rPr>
              <a:t>(1)D</a:t>
            </a:r>
            <a:r>
              <a:rPr lang="zh-CN" altLang="zh-CN" sz="2800" kern="100" dirty="0">
                <a:solidFill>
                  <a:schemeClr val="accent6">
                    <a:lumMod val="75000"/>
                  </a:schemeClr>
                </a:solidFill>
                <a:latin typeface="Times New Roman"/>
                <a:ea typeface="华文细黑"/>
                <a:cs typeface="Times New Roman"/>
              </a:rPr>
              <a:t>　</a:t>
            </a:r>
            <a:endParaRPr lang="en-US" altLang="zh-CN" sz="2800" kern="100" dirty="0" smtClean="0">
              <a:solidFill>
                <a:schemeClr val="accent6">
                  <a:lumMod val="75000"/>
                </a:schemeClr>
              </a:solidFill>
              <a:latin typeface="Times New Roman"/>
              <a:ea typeface="华文细黑"/>
              <a:cs typeface="Times New Roman"/>
            </a:endParaRPr>
          </a:p>
          <a:p>
            <a:pPr algn="just">
              <a:lnSpc>
                <a:spcPct val="150000"/>
              </a:lnSpc>
              <a:spcAft>
                <a:spcPts val="0"/>
              </a:spcAft>
            </a:pPr>
            <a:r>
              <a:rPr lang="en-US" altLang="zh-CN" sz="2800" kern="100" dirty="0" smtClean="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第三周期第</a:t>
            </a:r>
            <a:r>
              <a:rPr lang="en-US" altLang="zh-CN" sz="2800" kern="100" dirty="0" err="1">
                <a:solidFill>
                  <a:schemeClr val="accent6">
                    <a:lumMod val="75000"/>
                  </a:schemeClr>
                </a:solidFill>
                <a:latin typeface="宋体"/>
                <a:ea typeface="华文细黑"/>
                <a:cs typeface="Times New Roman"/>
              </a:rPr>
              <a:t>Ⅲ</a:t>
            </a:r>
            <a:r>
              <a:rPr lang="en-US" altLang="zh-CN" sz="2800" kern="100" dirty="0" err="1">
                <a:solidFill>
                  <a:schemeClr val="accent6">
                    <a:lumMod val="75000"/>
                  </a:schemeClr>
                </a:solidFill>
                <a:latin typeface="Times New Roman"/>
                <a:ea typeface="华文细黑"/>
                <a:cs typeface="Courier New"/>
              </a:rPr>
              <a:t>A</a:t>
            </a:r>
            <a:r>
              <a:rPr lang="zh-CN" altLang="zh-CN" sz="2800" kern="100" dirty="0">
                <a:solidFill>
                  <a:schemeClr val="accent6">
                    <a:lumMod val="75000"/>
                  </a:schemeClr>
                </a:solidFill>
                <a:latin typeface="Times New Roman"/>
                <a:ea typeface="华文细黑"/>
                <a:cs typeface="Times New Roman"/>
              </a:rPr>
              <a:t>族　</a:t>
            </a:r>
            <a:endParaRPr lang="zh-CN" altLang="zh-CN" sz="1050" kern="100" dirty="0">
              <a:solidFill>
                <a:schemeClr val="accent6">
                  <a:lumMod val="75000"/>
                </a:schemeClr>
              </a:solidFill>
              <a:latin typeface="宋体"/>
              <a:cs typeface="Courier New"/>
            </a:endParaRPr>
          </a:p>
          <a:p>
            <a:pPr>
              <a:lnSpc>
                <a:spcPct val="150000"/>
              </a:lnSpc>
            </a:pPr>
            <a:r>
              <a:rPr lang="en-US" altLang="zh-CN" sz="2800" kern="100" dirty="0">
                <a:solidFill>
                  <a:schemeClr val="accent6">
                    <a:lumMod val="75000"/>
                  </a:schemeClr>
                </a:solidFill>
                <a:latin typeface="Times New Roman"/>
                <a:ea typeface="华文细黑"/>
              </a:rPr>
              <a:t>(3)</a:t>
            </a:r>
            <a:r>
              <a:rPr lang="zh-CN" altLang="zh-CN" sz="2800" kern="100" dirty="0">
                <a:solidFill>
                  <a:schemeClr val="accent6">
                    <a:lumMod val="75000"/>
                  </a:schemeClr>
                </a:solidFill>
                <a:latin typeface="Times New Roman"/>
                <a:ea typeface="华文细黑"/>
                <a:cs typeface="Times New Roman"/>
              </a:rPr>
              <a:t>次氯酸钙　</a:t>
            </a:r>
            <a:r>
              <a:rPr lang="en-US" altLang="zh-CN" sz="2800" kern="100" dirty="0" err="1">
                <a:solidFill>
                  <a:schemeClr val="accent6">
                    <a:lumMod val="75000"/>
                  </a:schemeClr>
                </a:solidFill>
                <a:latin typeface="Times New Roman"/>
                <a:ea typeface="华文细黑"/>
              </a:rPr>
              <a:t>ClO</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2H</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err="1">
                <a:solidFill>
                  <a:schemeClr val="accent6">
                    <a:lumMod val="75000"/>
                  </a:schemeClr>
                </a:solidFill>
                <a:latin typeface="Times New Roman"/>
                <a:ea typeface="华文细黑"/>
              </a:rPr>
              <a:t>Cl</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=Cl</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宋体"/>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endParaRPr lang="zh-CN" altLang="en-US" sz="2800" dirty="0">
              <a:solidFill>
                <a:schemeClr val="accent6">
                  <a:lumMod val="75000"/>
                </a:schemeClr>
              </a:solidFill>
            </a:endParaRPr>
          </a:p>
        </p:txBody>
      </p:sp>
      <p:pic>
        <p:nvPicPr>
          <p:cNvPr id="27650" name="Picture 2"/>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95006" y="5083133"/>
            <a:ext cx="2484844" cy="963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a:hlinkClick r:id="rId3"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62147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750"/>
                                        <p:tgtEl>
                                          <p:spTgt spid="6">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blinds(horizontal)">
                                      <p:cBhvr>
                                        <p:cTn id="11" dur="750"/>
                                        <p:tgtEl>
                                          <p:spTgt spid="6">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750"/>
                                        <p:tgtEl>
                                          <p:spTgt spid="6">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blinds(horizontal)">
                                      <p:cBhvr>
                                        <p:cTn id="19" dur="750"/>
                                        <p:tgtEl>
                                          <p:spTgt spid="6">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blinds(horizontal)">
                                      <p:cBhvr>
                                        <p:cTn id="23" dur="750"/>
                                        <p:tgtEl>
                                          <p:spTgt spid="6">
                                            <p:txEl>
                                              <p:pRg st="4" end="4"/>
                                            </p:txEl>
                                          </p:spTgt>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blinds(horizontal)">
                                      <p:cBhvr>
                                        <p:cTn id="27" dur="750"/>
                                        <p:tgtEl>
                                          <p:spTgt spid="6">
                                            <p:txEl>
                                              <p:pRg st="5" end="5"/>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7650"/>
                                        </p:tgtEl>
                                        <p:attrNameLst>
                                          <p:attrName>style.visibility</p:attrName>
                                        </p:attrNameLst>
                                      </p:cBhvr>
                                      <p:to>
                                        <p:strVal val="visible"/>
                                      </p:to>
                                    </p:set>
                                    <p:animEffect transition="in" filter="blinds(horizontal)">
                                      <p:cBhvr>
                                        <p:cTn id="30" dur="750"/>
                                        <p:tgtEl>
                                          <p:spTgt spid="27650"/>
                                        </p:tgtEl>
                                      </p:cBhvr>
                                    </p:animEffect>
                                  </p:childTnLst>
                                </p:cTn>
                              </p:par>
                            </p:childTnLst>
                          </p:cTn>
                        </p:par>
                        <p:par>
                          <p:cTn id="31" fill="hold">
                            <p:stCondLst>
                              <p:cond delay="4500"/>
                            </p:stCondLst>
                            <p:childTnLst>
                              <p:par>
                                <p:cTn id="32" presetID="3" presetClass="entr" presetSubtype="10" fill="hold" nodeType="after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blinds(horizontal)">
                                      <p:cBhvr>
                                        <p:cTn id="34" dur="75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323528" y="0"/>
            <a:ext cx="1091158" cy="119986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TextBox 37"/>
          <p:cNvSpPr txBox="1"/>
          <p:nvPr/>
        </p:nvSpPr>
        <p:spPr>
          <a:xfrm>
            <a:off x="395873" y="127586"/>
            <a:ext cx="936645" cy="954107"/>
          </a:xfrm>
          <a:prstGeom prst="rect">
            <a:avLst/>
          </a:prstGeom>
          <a:noFill/>
        </p:spPr>
        <p:txBody>
          <a:bodyPr wrap="square" rtlCol="0">
            <a:spAutoFit/>
          </a:bodyPr>
          <a:lstStyle/>
          <a:p>
            <a:pPr algn="ctr"/>
            <a:r>
              <a:rPr lang="zh-CN" altLang="en-US" sz="2800" dirty="0" smtClean="0">
                <a:solidFill>
                  <a:schemeClr val="bg1"/>
                </a:solidFill>
                <a:latin typeface="微软雅黑" panose="020B0503020204020204" pitchFamily="34" charset="-122"/>
                <a:ea typeface="微软雅黑" panose="020B0503020204020204" pitchFamily="34" charset="-122"/>
              </a:rPr>
              <a:t>内容索引</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323528" y="0"/>
            <a:ext cx="1091158" cy="119986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TextBox 10"/>
          <p:cNvSpPr txBox="1"/>
          <p:nvPr/>
        </p:nvSpPr>
        <p:spPr>
          <a:xfrm>
            <a:off x="395873" y="127586"/>
            <a:ext cx="936645" cy="954107"/>
          </a:xfrm>
          <a:prstGeom prst="rect">
            <a:avLst/>
          </a:prstGeom>
          <a:noFill/>
        </p:spPr>
        <p:txBody>
          <a:bodyPr wrap="square" rtlCol="0">
            <a:spAutoFit/>
          </a:bodyPr>
          <a:lstStyle/>
          <a:p>
            <a:pPr algn="ctr"/>
            <a:r>
              <a:rPr lang="zh-CN" altLang="en-US" sz="2800" dirty="0" smtClean="0">
                <a:solidFill>
                  <a:schemeClr val="bg1"/>
                </a:solidFill>
                <a:latin typeface="微软雅黑" panose="020B0503020204020204" pitchFamily="34" charset="-122"/>
                <a:ea typeface="微软雅黑" panose="020B0503020204020204" pitchFamily="34" charset="-122"/>
              </a:rPr>
              <a:t>内容索引</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2" name="矩形 11">
            <a:hlinkClick r:id="rId3" action="ppaction://hlinksldjump"/>
          </p:cNvPr>
          <p:cNvSpPr/>
          <p:nvPr/>
        </p:nvSpPr>
        <p:spPr>
          <a:xfrm>
            <a:off x="2638822" y="1557586"/>
            <a:ext cx="2977031" cy="1152278"/>
          </a:xfrm>
          <a:prstGeom prst="rect">
            <a:avLst/>
          </a:prstGeom>
          <a:solidFill>
            <a:schemeClr val="accent6">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30000"/>
              </a:lnSpc>
              <a:defRPr/>
            </a:pPr>
            <a:r>
              <a:rPr lang="zh-CN" altLang="en-US" b="1" dirty="0">
                <a:latin typeface="微软雅黑" pitchFamily="34" charset="-122"/>
                <a:ea typeface="微软雅黑" pitchFamily="34" charset="-122"/>
              </a:rPr>
              <a:t>一、元素在周期表</a:t>
            </a:r>
            <a:r>
              <a:rPr lang="zh-CN" altLang="en-US" b="1" dirty="0" smtClean="0">
                <a:latin typeface="微软雅黑" pitchFamily="34" charset="-122"/>
                <a:ea typeface="微软雅黑" pitchFamily="34" charset="-122"/>
              </a:rPr>
              <a:t>中</a:t>
            </a:r>
            <a:endParaRPr lang="en-US" altLang="zh-CN" b="1" dirty="0" smtClean="0">
              <a:latin typeface="微软雅黑" pitchFamily="34" charset="-122"/>
              <a:ea typeface="微软雅黑" pitchFamily="34" charset="-122"/>
            </a:endParaRPr>
          </a:p>
          <a:p>
            <a:pPr lvl="0">
              <a:lnSpc>
                <a:spcPct val="130000"/>
              </a:lnSpc>
              <a:defRPr/>
            </a:pPr>
            <a:r>
              <a:rPr lang="en-US" altLang="zh-CN" b="1" dirty="0">
                <a:latin typeface="微软雅黑" pitchFamily="34" charset="-122"/>
                <a:ea typeface="微软雅黑" pitchFamily="34" charset="-122"/>
              </a:rPr>
              <a:t> </a:t>
            </a:r>
            <a:r>
              <a:rPr lang="en-US" altLang="zh-CN" b="1"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的</a:t>
            </a:r>
            <a:r>
              <a:rPr lang="zh-CN" altLang="en-US" b="1" dirty="0">
                <a:latin typeface="微软雅黑" pitchFamily="34" charset="-122"/>
                <a:ea typeface="微软雅黑" pitchFamily="34" charset="-122"/>
              </a:rPr>
              <a:t>位置推断</a:t>
            </a:r>
            <a:endParaRPr lang="zh-CN" altLang="zh-CN" b="1" dirty="0">
              <a:latin typeface="微软雅黑" pitchFamily="34" charset="-122"/>
              <a:ea typeface="微软雅黑" pitchFamily="34" charset="-122"/>
            </a:endParaRPr>
          </a:p>
        </p:txBody>
      </p:sp>
      <p:sp>
        <p:nvSpPr>
          <p:cNvPr id="13" name="矩形 12">
            <a:hlinkClick r:id="rId4" action="ppaction://hlinksldjump"/>
          </p:cNvPr>
          <p:cNvSpPr/>
          <p:nvPr/>
        </p:nvSpPr>
        <p:spPr>
          <a:xfrm>
            <a:off x="6377685" y="1557586"/>
            <a:ext cx="3306235" cy="1152278"/>
          </a:xfrm>
          <a:prstGeom prst="rect">
            <a:avLst/>
          </a:prstGeom>
          <a:solidFill>
            <a:schemeClr val="accent6">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30000"/>
              </a:lnSpc>
              <a:defRPr/>
            </a:pPr>
            <a:r>
              <a:rPr lang="zh-CN" altLang="en-US" b="1" dirty="0">
                <a:latin typeface="微软雅黑" pitchFamily="34" charset="-122"/>
                <a:ea typeface="微软雅黑" pitchFamily="34" charset="-122"/>
              </a:rPr>
              <a:t>二、元素及其化合物</a:t>
            </a:r>
            <a:r>
              <a:rPr lang="zh-CN" altLang="en-US" b="1" dirty="0" smtClean="0">
                <a:latin typeface="微软雅黑" pitchFamily="34" charset="-122"/>
                <a:ea typeface="微软雅黑" pitchFamily="34" charset="-122"/>
              </a:rPr>
              <a:t>的</a:t>
            </a:r>
            <a:endParaRPr lang="en-US" altLang="zh-CN" b="1" dirty="0" smtClean="0">
              <a:latin typeface="微软雅黑" pitchFamily="34" charset="-122"/>
              <a:ea typeface="微软雅黑" pitchFamily="34" charset="-122"/>
            </a:endParaRPr>
          </a:p>
          <a:p>
            <a:pPr lvl="0">
              <a:lnSpc>
                <a:spcPct val="130000"/>
              </a:lnSpc>
              <a:defRPr/>
            </a:pPr>
            <a:r>
              <a:rPr lang="en-US" altLang="zh-CN" b="1" dirty="0">
                <a:latin typeface="微软雅黑" pitchFamily="34" charset="-122"/>
                <a:ea typeface="微软雅黑" pitchFamily="34" charset="-122"/>
              </a:rPr>
              <a:t> </a:t>
            </a:r>
            <a:r>
              <a:rPr lang="en-US" altLang="zh-CN" b="1"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性质</a:t>
            </a:r>
            <a:r>
              <a:rPr lang="zh-CN" altLang="en-US" b="1" dirty="0">
                <a:latin typeface="微软雅黑" pitchFamily="34" charset="-122"/>
                <a:ea typeface="微软雅黑" pitchFamily="34" charset="-122"/>
              </a:rPr>
              <a:t>推断</a:t>
            </a:r>
            <a:endParaRPr lang="zh-CN" altLang="zh-CN" b="1" dirty="0">
              <a:latin typeface="微软雅黑" pitchFamily="34" charset="-122"/>
              <a:ea typeface="微软雅黑" pitchFamily="34" charset="-122"/>
            </a:endParaRPr>
          </a:p>
        </p:txBody>
      </p:sp>
      <p:sp>
        <p:nvSpPr>
          <p:cNvPr id="9" name="矩形 8">
            <a:hlinkClick r:id="rId5" action="ppaction://hlinksldjump"/>
          </p:cNvPr>
          <p:cNvSpPr/>
          <p:nvPr/>
        </p:nvSpPr>
        <p:spPr>
          <a:xfrm>
            <a:off x="2638822" y="3768990"/>
            <a:ext cx="2977031" cy="1518498"/>
          </a:xfrm>
          <a:prstGeom prst="rect">
            <a:avLst/>
          </a:prstGeom>
          <a:solidFill>
            <a:schemeClr val="accent6">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30000"/>
              </a:lnSpc>
              <a:defRPr/>
            </a:pPr>
            <a:r>
              <a:rPr lang="zh-CN" altLang="en-US" b="1" dirty="0">
                <a:latin typeface="微软雅黑" pitchFamily="34" charset="-122"/>
                <a:ea typeface="微软雅黑" pitchFamily="34" charset="-122"/>
              </a:rPr>
              <a:t>三、综合利用“位”</a:t>
            </a:r>
            <a:r>
              <a:rPr lang="zh-CN" altLang="en-US" b="1" dirty="0" smtClean="0">
                <a:latin typeface="微软雅黑" pitchFamily="34" charset="-122"/>
                <a:ea typeface="微软雅黑" pitchFamily="34" charset="-122"/>
              </a:rPr>
              <a:t>、</a:t>
            </a:r>
            <a:endParaRPr lang="en-US" altLang="zh-CN" b="1" dirty="0" smtClean="0">
              <a:latin typeface="微软雅黑" pitchFamily="34" charset="-122"/>
              <a:ea typeface="微软雅黑" pitchFamily="34" charset="-122"/>
            </a:endParaRPr>
          </a:p>
          <a:p>
            <a:pPr lvl="0">
              <a:lnSpc>
                <a:spcPct val="130000"/>
              </a:lnSpc>
              <a:defRPr/>
            </a:pPr>
            <a:r>
              <a:rPr lang="en-US" altLang="zh-CN" b="1" dirty="0">
                <a:latin typeface="微软雅黑" pitchFamily="34" charset="-122"/>
                <a:ea typeface="微软雅黑" pitchFamily="34" charset="-122"/>
              </a:rPr>
              <a:t> </a:t>
            </a:r>
            <a:r>
              <a:rPr lang="en-US" altLang="zh-CN" b="1"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“构”</a:t>
            </a:r>
            <a:r>
              <a:rPr lang="zh-CN" altLang="en-US" b="1" dirty="0">
                <a:latin typeface="微软雅黑" pitchFamily="34" charset="-122"/>
                <a:ea typeface="微软雅黑" pitchFamily="34" charset="-122"/>
              </a:rPr>
              <a:t>、</a:t>
            </a:r>
            <a:r>
              <a:rPr lang="zh-CN" altLang="en-US" b="1" dirty="0" smtClean="0">
                <a:latin typeface="微软雅黑" pitchFamily="34" charset="-122"/>
                <a:ea typeface="微软雅黑" pitchFamily="34" charset="-122"/>
              </a:rPr>
              <a:t>“性”</a:t>
            </a:r>
            <a:endParaRPr lang="en-US" altLang="zh-CN" b="1" dirty="0" smtClean="0">
              <a:latin typeface="微软雅黑" pitchFamily="34" charset="-122"/>
              <a:ea typeface="微软雅黑" pitchFamily="34" charset="-122"/>
            </a:endParaRPr>
          </a:p>
          <a:p>
            <a:pPr lvl="0">
              <a:lnSpc>
                <a:spcPct val="130000"/>
              </a:lnSpc>
              <a:defRPr/>
            </a:pPr>
            <a:r>
              <a:rPr lang="en-US" altLang="zh-CN" b="1" dirty="0">
                <a:latin typeface="微软雅黑" pitchFamily="34" charset="-122"/>
                <a:ea typeface="微软雅黑" pitchFamily="34" charset="-122"/>
              </a:rPr>
              <a:t> </a:t>
            </a:r>
            <a:r>
              <a:rPr lang="en-US" altLang="zh-CN" b="1"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关系</a:t>
            </a:r>
            <a:r>
              <a:rPr lang="zh-CN" altLang="en-US" b="1" dirty="0">
                <a:latin typeface="微软雅黑" pitchFamily="34" charset="-122"/>
                <a:ea typeface="微软雅黑" pitchFamily="34" charset="-122"/>
              </a:rPr>
              <a:t>推断</a:t>
            </a:r>
            <a:endParaRPr lang="zh-CN" altLang="zh-CN" b="1" dirty="0">
              <a:latin typeface="微软雅黑" pitchFamily="34" charset="-122"/>
              <a:ea typeface="微软雅黑" pitchFamily="34" charset="-122"/>
            </a:endParaRPr>
          </a:p>
        </p:txBody>
      </p:sp>
      <p:sp>
        <p:nvSpPr>
          <p:cNvPr id="15" name="矩形 14">
            <a:hlinkClick r:id="rId6" action="ppaction://hlinksldjump"/>
          </p:cNvPr>
          <p:cNvSpPr/>
          <p:nvPr/>
        </p:nvSpPr>
        <p:spPr>
          <a:xfrm>
            <a:off x="6377685" y="3789684"/>
            <a:ext cx="3306235" cy="1152278"/>
          </a:xfrm>
          <a:prstGeom prst="rect">
            <a:avLst/>
          </a:prstGeom>
          <a:solidFill>
            <a:schemeClr val="accent6">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30000"/>
              </a:lnSpc>
              <a:defRPr/>
            </a:pPr>
            <a:r>
              <a:rPr lang="zh-CN" altLang="en-US" b="1" dirty="0">
                <a:latin typeface="微软雅黑" pitchFamily="34" charset="-122"/>
                <a:ea typeface="微软雅黑" pitchFamily="34" charset="-122"/>
              </a:rPr>
              <a:t>四、元素推断的特殊</a:t>
            </a:r>
            <a:r>
              <a:rPr lang="zh-CN" altLang="en-US" b="1" dirty="0" smtClean="0">
                <a:latin typeface="微软雅黑" pitchFamily="34" charset="-122"/>
                <a:ea typeface="微软雅黑" pitchFamily="34" charset="-122"/>
              </a:rPr>
              <a:t>技</a:t>
            </a:r>
            <a:endParaRPr lang="en-US" altLang="zh-CN" b="1" dirty="0" smtClean="0">
              <a:latin typeface="微软雅黑" pitchFamily="34" charset="-122"/>
              <a:ea typeface="微软雅黑" pitchFamily="34" charset="-122"/>
            </a:endParaRPr>
          </a:p>
          <a:p>
            <a:pPr lvl="0">
              <a:lnSpc>
                <a:spcPct val="130000"/>
              </a:lnSpc>
              <a:defRPr/>
            </a:pPr>
            <a:r>
              <a:rPr lang="en-US" altLang="zh-CN" b="1" dirty="0">
                <a:latin typeface="微软雅黑" pitchFamily="34" charset="-122"/>
                <a:ea typeface="微软雅黑" pitchFamily="34" charset="-122"/>
              </a:rPr>
              <a:t> </a:t>
            </a:r>
            <a:r>
              <a:rPr lang="en-US" altLang="zh-CN" b="1"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巧</a:t>
            </a:r>
            <a:r>
              <a:rPr lang="zh-CN" altLang="en-US" b="1" dirty="0">
                <a:latin typeface="微软雅黑" pitchFamily="34" charset="-122"/>
                <a:ea typeface="微软雅黑" pitchFamily="34" charset="-122"/>
              </a:rPr>
              <a:t>举例</a:t>
            </a:r>
            <a:endParaRPr lang="zh-CN" altLang="zh-CN" b="1" dirty="0">
              <a:latin typeface="微软雅黑" pitchFamily="34" charset="-122"/>
              <a:ea typeface="微软雅黑" pitchFamily="34" charset="-122"/>
            </a:endParaRPr>
          </a:p>
        </p:txBody>
      </p:sp>
    </p:spTree>
    <p:extLst>
      <p:ext uri="{BB962C8B-B14F-4D97-AF65-F5344CB8AC3E}">
        <p14:creationId xmlns:p14="http://schemas.microsoft.com/office/powerpoint/2010/main" val="36773083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95686" y="909514"/>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rPr>
              <a:t>1.</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位、构、性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三者之间的关系</a:t>
            </a:r>
            <a:endParaRPr lang="zh-CN" altLang="zh-CN" sz="2800" kern="100" dirty="0">
              <a:effectLst/>
              <a:latin typeface="宋体"/>
              <a:cs typeface="Courier New"/>
            </a:endParaRPr>
          </a:p>
        </p:txBody>
      </p:sp>
      <p:pic>
        <p:nvPicPr>
          <p:cNvPr id="28674" name="Picture 2" descr="471W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9438" y="2073438"/>
            <a:ext cx="6034109" cy="2844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5" name="组合 4"/>
          <p:cNvGrpSpPr/>
          <p:nvPr/>
        </p:nvGrpSpPr>
        <p:grpSpPr>
          <a:xfrm>
            <a:off x="1" y="-2"/>
            <a:ext cx="1836949" cy="634848"/>
            <a:chOff x="0" y="-2"/>
            <a:chExt cx="1377891" cy="634701"/>
          </a:xfrm>
          <a:solidFill>
            <a:srgbClr val="FFC000"/>
          </a:solidFill>
        </p:grpSpPr>
        <p:sp>
          <p:nvSpPr>
            <p:cNvPr id="6" name="矩形 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7" name="直角三角形 6"/>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8" name="矩形 7"/>
          <p:cNvSpPr/>
          <p:nvPr/>
        </p:nvSpPr>
        <p:spPr>
          <a:xfrm>
            <a:off x="1714780" y="-45640"/>
            <a:ext cx="8340866" cy="670120"/>
          </a:xfrm>
          <a:prstGeom prst="rect">
            <a:avLst/>
          </a:prstGeom>
        </p:spPr>
        <p:txBody>
          <a:bodyPr wrap="square">
            <a:spAutoFit/>
          </a:bodyPr>
          <a:lstStyle/>
          <a:p>
            <a:pPr lvl="0">
              <a:lnSpc>
                <a:spcPct val="130000"/>
              </a:lnSpc>
              <a:defRPr/>
            </a:pPr>
            <a:r>
              <a:rPr lang="zh-CN" altLang="en-US" sz="3200" b="1" dirty="0">
                <a:solidFill>
                  <a:schemeClr val="bg1"/>
                </a:solidFill>
                <a:latin typeface="微软雅黑" pitchFamily="34" charset="-122"/>
                <a:ea typeface="微软雅黑" pitchFamily="34" charset="-122"/>
              </a:rPr>
              <a:t>综合利用“位”</a:t>
            </a:r>
            <a:r>
              <a:rPr lang="zh-CN" altLang="en-US" sz="3200" b="1" dirty="0" smtClean="0">
                <a:solidFill>
                  <a:schemeClr val="bg1"/>
                </a:solidFill>
                <a:latin typeface="微软雅黑" pitchFamily="34" charset="-122"/>
                <a:ea typeface="微软雅黑" pitchFamily="34" charset="-122"/>
              </a:rPr>
              <a:t>、“构”</a:t>
            </a:r>
            <a:r>
              <a:rPr lang="zh-CN" altLang="en-US" sz="3200" b="1" dirty="0">
                <a:solidFill>
                  <a:schemeClr val="bg1"/>
                </a:solidFill>
                <a:latin typeface="微软雅黑" pitchFamily="34" charset="-122"/>
                <a:ea typeface="微软雅黑" pitchFamily="34" charset="-122"/>
              </a:rPr>
              <a:t>、</a:t>
            </a:r>
            <a:r>
              <a:rPr lang="zh-CN" altLang="en-US" sz="3200" b="1" dirty="0" smtClean="0">
                <a:solidFill>
                  <a:schemeClr val="bg1"/>
                </a:solidFill>
                <a:latin typeface="微软雅黑" pitchFamily="34" charset="-122"/>
                <a:ea typeface="微软雅黑" pitchFamily="34" charset="-122"/>
              </a:rPr>
              <a:t>“性”</a:t>
            </a:r>
            <a:r>
              <a:rPr lang="en-US" altLang="zh-CN" sz="3200" b="1" dirty="0" smtClean="0">
                <a:solidFill>
                  <a:schemeClr val="bg1"/>
                </a:solidFill>
                <a:latin typeface="微软雅黑" pitchFamily="34" charset="-122"/>
                <a:ea typeface="微软雅黑" pitchFamily="34" charset="-122"/>
              </a:rPr>
              <a:t> </a:t>
            </a:r>
            <a:r>
              <a:rPr lang="zh-CN" altLang="en-US" sz="3200" b="1" dirty="0">
                <a:solidFill>
                  <a:schemeClr val="bg1"/>
                </a:solidFill>
                <a:latin typeface="微软雅黑" pitchFamily="34" charset="-122"/>
                <a:ea typeface="微软雅黑" pitchFamily="34" charset="-122"/>
              </a:rPr>
              <a:t>关系推断</a:t>
            </a:r>
            <a:endParaRPr lang="zh-CN" altLang="zh-CN" sz="3200" b="1" dirty="0">
              <a:solidFill>
                <a:schemeClr val="bg1"/>
              </a:solidFill>
              <a:latin typeface="微软雅黑" pitchFamily="34" charset="-122"/>
              <a:ea typeface="微软雅黑" pitchFamily="34" charset="-122"/>
            </a:endParaRPr>
          </a:p>
        </p:txBody>
      </p:sp>
      <p:sp>
        <p:nvSpPr>
          <p:cNvPr id="9" name="文本框 39"/>
          <p:cNvSpPr txBox="1"/>
          <p:nvPr/>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3</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903395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7506" y="189434"/>
            <a:ext cx="10793813" cy="324524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推断元素的常用思路</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根据原子结构、元素周期表的知识及已知条件，可推算原子序数，判断元素在周期表中的位置等，基本思路如下：</a:t>
            </a:r>
            <a:endParaRPr lang="zh-CN" altLang="en-US" sz="2800" dirty="0"/>
          </a:p>
        </p:txBody>
      </p:sp>
      <p:pic>
        <p:nvPicPr>
          <p:cNvPr id="29698" name="Picture 2" descr="471W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6810" y="2126250"/>
            <a:ext cx="6842648" cy="396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5001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20052" y="261442"/>
            <a:ext cx="11572430" cy="203132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pitchFamily="18" charset="0"/>
                <a:ea typeface="黑体" pitchFamily="49" charset="-122"/>
                <a:cs typeface="Times New Roman"/>
              </a:rPr>
              <a:t>例</a:t>
            </a:r>
            <a:r>
              <a:rPr lang="en-US" altLang="zh-CN" sz="2800" b="1" kern="100" dirty="0">
                <a:solidFill>
                  <a:srgbClr val="0000FF"/>
                </a:solidFill>
                <a:latin typeface="Times New Roman" pitchFamily="18" charset="0"/>
                <a:ea typeface="黑体" pitchFamily="49" charset="-122"/>
                <a:cs typeface="Times New Roman"/>
              </a:rPr>
              <a:t>7</a:t>
            </a:r>
            <a:r>
              <a:rPr lang="zh-CN" altLang="zh-CN" sz="2800" kern="100" dirty="0">
                <a:latin typeface="Times New Roman"/>
                <a:ea typeface="华文细黑"/>
                <a:cs typeface="Times New Roman"/>
              </a:rPr>
              <a:t>　短周期主族元素甲、乙、丙、丁、戊五种元素在元素周期表中的位置如下图所示，其中戊是同周期中原子半径最小的元素。下列有关判断正确的是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en-US" sz="2800" dirty="0"/>
          </a:p>
        </p:txBody>
      </p:sp>
      <p:graphicFrame>
        <p:nvGraphicFramePr>
          <p:cNvPr id="3" name="表格 2"/>
          <p:cNvGraphicFramePr>
            <a:graphicFrameLocks noGrp="1"/>
          </p:cNvGraphicFramePr>
          <p:nvPr>
            <p:extLst>
              <p:ext uri="{D42A27DB-BD31-4B8C-83A1-F6EECF244321}">
                <p14:modId xmlns:p14="http://schemas.microsoft.com/office/powerpoint/2010/main" val="3342350860"/>
              </p:ext>
            </p:extLst>
          </p:nvPr>
        </p:nvGraphicFramePr>
        <p:xfrm>
          <a:off x="4158600" y="1845618"/>
          <a:ext cx="2690215" cy="1290286"/>
        </p:xfrm>
        <a:graphic>
          <a:graphicData uri="http://schemas.openxmlformats.org/drawingml/2006/table">
            <a:tbl>
              <a:tblPr/>
              <a:tblGrid>
                <a:gridCol w="538043"/>
                <a:gridCol w="538043"/>
                <a:gridCol w="538043"/>
                <a:gridCol w="538043"/>
                <a:gridCol w="538043"/>
              </a:tblGrid>
              <a:tr h="645143">
                <a:tc>
                  <a:txBody>
                    <a:bodyPr/>
                    <a:lstStyle/>
                    <a:p>
                      <a:pPr algn="ctr">
                        <a:lnSpc>
                          <a:spcPct val="150000"/>
                        </a:lnSpc>
                        <a:spcAft>
                          <a:spcPts val="0"/>
                        </a:spcAft>
                      </a:pPr>
                      <a:r>
                        <a:rPr lang="zh-CN" sz="2800" kern="100">
                          <a:effectLst/>
                          <a:latin typeface="Times New Roman"/>
                          <a:ea typeface="华文细黑"/>
                          <a:cs typeface="Times New Roman"/>
                        </a:rPr>
                        <a:t>甲</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乙</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丙</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 </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 </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5143">
                <a:tc>
                  <a:txBody>
                    <a:bodyPr/>
                    <a:lstStyle/>
                    <a:p>
                      <a:pPr algn="ctr">
                        <a:lnSpc>
                          <a:spcPct val="150000"/>
                        </a:lnSpc>
                        <a:spcAft>
                          <a:spcPts val="0"/>
                        </a:spcAft>
                      </a:pPr>
                      <a:r>
                        <a:rPr lang="en-US" sz="2800" kern="100">
                          <a:effectLst/>
                          <a:latin typeface="Times New Roman"/>
                          <a:ea typeface="华文细黑"/>
                          <a:cs typeface="Courier New"/>
                        </a:rPr>
                        <a:t> </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 </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 </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丁</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戊</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342174" y="3295847"/>
            <a:ext cx="10793813" cy="2438203"/>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最外层电子数：甲</a:t>
            </a:r>
            <a:r>
              <a:rPr lang="en-US" altLang="zh-CN" sz="2800" kern="100" dirty="0">
                <a:latin typeface="Times New Roman"/>
                <a:ea typeface="华文细黑"/>
                <a:cs typeface="Courier New"/>
              </a:rPr>
              <a:t>&gt;</a:t>
            </a:r>
            <a:r>
              <a:rPr lang="zh-CN" altLang="zh-CN" sz="2800" kern="100" dirty="0">
                <a:latin typeface="Times New Roman"/>
                <a:ea typeface="华文细黑"/>
                <a:cs typeface="Times New Roman"/>
              </a:rPr>
              <a:t>乙</a:t>
            </a:r>
            <a:r>
              <a:rPr lang="en-US" altLang="zh-CN" sz="2800" kern="100" dirty="0">
                <a:latin typeface="Times New Roman"/>
                <a:ea typeface="华文细黑"/>
                <a:cs typeface="Courier New"/>
              </a:rPr>
              <a:t>&gt;</a:t>
            </a:r>
            <a:r>
              <a:rPr lang="zh-CN" altLang="zh-CN" sz="2800" kern="100" dirty="0">
                <a:latin typeface="Times New Roman"/>
                <a:ea typeface="华文细黑"/>
                <a:cs typeface="Times New Roman"/>
              </a:rPr>
              <a:t>丙</a:t>
            </a:r>
            <a:r>
              <a:rPr lang="en-US" altLang="zh-CN" sz="2800" kern="100" dirty="0">
                <a:latin typeface="Times New Roman"/>
                <a:ea typeface="华文细黑"/>
                <a:cs typeface="Courier New"/>
              </a:rPr>
              <a:t>&gt;</a:t>
            </a:r>
            <a:r>
              <a:rPr lang="zh-CN" altLang="zh-CN" sz="2800" kern="100" dirty="0">
                <a:latin typeface="Times New Roman"/>
                <a:ea typeface="华文细黑"/>
                <a:cs typeface="Times New Roman"/>
              </a:rPr>
              <a:t>丁</a:t>
            </a:r>
            <a:r>
              <a:rPr lang="en-US" altLang="zh-CN" sz="2800" kern="100" dirty="0">
                <a:latin typeface="Times New Roman"/>
                <a:ea typeface="华文细黑"/>
                <a:cs typeface="Courier New"/>
              </a:rPr>
              <a:t>&gt;</a:t>
            </a:r>
            <a:r>
              <a:rPr lang="zh-CN" altLang="zh-CN" sz="2800" kern="100" dirty="0">
                <a:latin typeface="Times New Roman"/>
                <a:ea typeface="华文细黑"/>
                <a:cs typeface="Times New Roman"/>
              </a:rPr>
              <a:t>戊</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简单离子的离子半径：丙</a:t>
            </a:r>
            <a:r>
              <a:rPr lang="en-US" altLang="zh-CN" sz="2800" kern="100" dirty="0">
                <a:latin typeface="Times New Roman"/>
                <a:ea typeface="华文细黑"/>
                <a:cs typeface="Courier New"/>
              </a:rPr>
              <a:t>&lt;</a:t>
            </a:r>
            <a:r>
              <a:rPr lang="zh-CN" altLang="zh-CN" sz="2800" kern="100" dirty="0">
                <a:latin typeface="Times New Roman"/>
                <a:ea typeface="华文细黑"/>
                <a:cs typeface="Times New Roman"/>
              </a:rPr>
              <a:t>乙</a:t>
            </a:r>
            <a:r>
              <a:rPr lang="en-US" altLang="zh-CN" sz="2800" kern="100" dirty="0">
                <a:latin typeface="Times New Roman"/>
                <a:ea typeface="华文细黑"/>
                <a:cs typeface="Courier New"/>
              </a:rPr>
              <a:t>&lt;</a:t>
            </a:r>
            <a:r>
              <a:rPr lang="zh-CN" altLang="zh-CN" sz="2800" kern="100" dirty="0">
                <a:latin typeface="Times New Roman"/>
                <a:ea typeface="华文细黑"/>
                <a:cs typeface="Times New Roman"/>
              </a:rPr>
              <a:t>丁</a:t>
            </a:r>
            <a:r>
              <a:rPr lang="en-US" altLang="zh-CN" sz="2800" kern="100" dirty="0">
                <a:latin typeface="Times New Roman"/>
                <a:ea typeface="华文细黑"/>
                <a:cs typeface="Courier New"/>
              </a:rPr>
              <a:t>&lt;</a:t>
            </a:r>
            <a:r>
              <a:rPr lang="zh-CN" altLang="zh-CN" sz="2800" kern="100" dirty="0">
                <a:latin typeface="Times New Roman"/>
                <a:ea typeface="华文细黑"/>
                <a:cs typeface="Times New Roman"/>
              </a:rPr>
              <a:t>戊</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含有丁元素的酸有多种</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D.</a:t>
            </a:r>
            <a:r>
              <a:rPr lang="zh-CN" altLang="zh-CN" sz="2800" kern="100" dirty="0">
                <a:latin typeface="Times New Roman"/>
                <a:ea typeface="华文细黑"/>
                <a:cs typeface="Times New Roman"/>
              </a:rPr>
              <a:t>乙的氢化物多种多样，丙、丁、戊的氢化物各有一种</a:t>
            </a:r>
            <a:endParaRPr lang="zh-CN" altLang="en-US" sz="2800" dirty="0"/>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a:hlinkClick r:id="rId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338833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矩形 8"/>
          <p:cNvSpPr/>
          <p:nvPr/>
        </p:nvSpPr>
        <p:spPr>
          <a:xfrm>
            <a:off x="485037" y="477466"/>
            <a:ext cx="11010769" cy="5470962"/>
          </a:xfrm>
          <a:prstGeom prst="rect">
            <a:avLst/>
          </a:prstGeom>
        </p:spPr>
        <p:txBody>
          <a:bodyPr>
            <a:spAutoFit/>
          </a:bodyPr>
          <a:lstStyle/>
          <a:p>
            <a:pPr algn="just">
              <a:lnSpc>
                <a:spcPct val="150000"/>
              </a:lnSpc>
              <a:spcAft>
                <a:spcPts val="0"/>
              </a:spcAft>
            </a:pPr>
            <a:r>
              <a:rPr lang="zh-CN" altLang="zh-CN" sz="2600" b="1" kern="100" dirty="0">
                <a:solidFill>
                  <a:srgbClr val="0000FF"/>
                </a:solidFill>
                <a:latin typeface="Times New Roman"/>
                <a:cs typeface="Times New Roman"/>
              </a:rPr>
              <a:t>解析　</a:t>
            </a:r>
            <a:r>
              <a:rPr lang="zh-CN" altLang="zh-CN" sz="2600" kern="100" dirty="0">
                <a:latin typeface="Times New Roman"/>
                <a:ea typeface="华文细黑"/>
                <a:cs typeface="Times New Roman"/>
              </a:rPr>
              <a:t>第一周期只有两种元素，而短周期为前三周期，故甲、乙、丙所在周期为第二周期，戊元素原子半径最小，故为第三周期第</a:t>
            </a:r>
            <a:r>
              <a:rPr lang="en-US" altLang="zh-CN" sz="2600" kern="100" dirty="0" err="1">
                <a:latin typeface="宋体"/>
                <a:ea typeface="华文细黑"/>
                <a:cs typeface="Times New Roman"/>
              </a:rPr>
              <a:t>Ⅶ</a:t>
            </a:r>
            <a:r>
              <a:rPr lang="en-US" altLang="zh-CN" sz="2600" kern="100" dirty="0" err="1">
                <a:latin typeface="Times New Roman"/>
                <a:ea typeface="华文细黑"/>
              </a:rPr>
              <a:t>A</a:t>
            </a:r>
            <a:r>
              <a:rPr lang="zh-CN" altLang="zh-CN" sz="2600" kern="100" dirty="0">
                <a:latin typeface="Times New Roman"/>
                <a:ea typeface="华文细黑"/>
                <a:cs typeface="Times New Roman"/>
              </a:rPr>
              <a:t>族，即</a:t>
            </a:r>
            <a:r>
              <a:rPr lang="en-US" altLang="zh-CN" sz="2600" kern="100" dirty="0" err="1">
                <a:latin typeface="Times New Roman"/>
                <a:ea typeface="华文细黑"/>
              </a:rPr>
              <a:t>Cl</a:t>
            </a:r>
            <a:r>
              <a:rPr lang="zh-CN" altLang="zh-CN" sz="2600" kern="100" dirty="0">
                <a:latin typeface="Times New Roman"/>
                <a:ea typeface="华文细黑"/>
                <a:cs typeface="Times New Roman"/>
              </a:rPr>
              <a:t>元素，由此推知甲、乙、丙、丁分别为</a:t>
            </a:r>
            <a:r>
              <a:rPr lang="en-US" altLang="zh-CN" sz="2600" kern="100" dirty="0">
                <a:latin typeface="Times New Roman"/>
                <a:ea typeface="华文细黑"/>
              </a:rPr>
              <a:t>B</a:t>
            </a:r>
            <a:r>
              <a:rPr lang="zh-CN" altLang="zh-CN" sz="2600" kern="100" dirty="0">
                <a:latin typeface="Times New Roman"/>
                <a:ea typeface="华文细黑"/>
                <a:cs typeface="Times New Roman"/>
              </a:rPr>
              <a:t>、</a:t>
            </a:r>
            <a:r>
              <a:rPr lang="en-US" altLang="zh-CN" sz="2600" kern="100" dirty="0">
                <a:latin typeface="Times New Roman"/>
                <a:ea typeface="华文细黑"/>
              </a:rPr>
              <a:t>C</a:t>
            </a:r>
            <a:r>
              <a:rPr lang="zh-CN" altLang="zh-CN" sz="2600" kern="100" dirty="0">
                <a:latin typeface="Times New Roman"/>
                <a:ea typeface="华文细黑"/>
                <a:cs typeface="Times New Roman"/>
              </a:rPr>
              <a:t>、</a:t>
            </a:r>
            <a:r>
              <a:rPr lang="en-US" altLang="zh-CN" sz="2600" kern="100" dirty="0">
                <a:latin typeface="Times New Roman"/>
                <a:ea typeface="华文细黑"/>
              </a:rPr>
              <a:t>N</a:t>
            </a:r>
            <a:r>
              <a:rPr lang="zh-CN" altLang="zh-CN" sz="2600" kern="100" dirty="0">
                <a:latin typeface="Times New Roman"/>
                <a:ea typeface="华文细黑"/>
                <a:cs typeface="Times New Roman"/>
              </a:rPr>
              <a:t>、</a:t>
            </a:r>
            <a:r>
              <a:rPr lang="en-US" altLang="zh-CN" sz="2600" kern="100" dirty="0">
                <a:latin typeface="Times New Roman"/>
                <a:ea typeface="华文细黑"/>
              </a:rPr>
              <a:t>S</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50000"/>
              </a:lnSpc>
              <a:spcAft>
                <a:spcPts val="0"/>
              </a:spcAft>
            </a:pPr>
            <a:r>
              <a:rPr lang="zh-CN" altLang="zh-CN" sz="2600" kern="100" dirty="0" smtClean="0">
                <a:latin typeface="Times New Roman"/>
                <a:ea typeface="华文细黑"/>
                <a:cs typeface="Times New Roman"/>
              </a:rPr>
              <a:t>甲</a:t>
            </a:r>
            <a:r>
              <a:rPr lang="zh-CN" altLang="zh-CN" sz="2600" kern="100" dirty="0">
                <a:latin typeface="Times New Roman"/>
                <a:ea typeface="华文细黑"/>
                <a:cs typeface="Times New Roman"/>
              </a:rPr>
              <a:t>、乙、丙、丁、戊五种元素原子最外层电子数分别为</a:t>
            </a:r>
            <a:r>
              <a:rPr lang="en-US" altLang="zh-CN" sz="2600" kern="100" dirty="0">
                <a:latin typeface="Times New Roman"/>
                <a:ea typeface="华文细黑"/>
              </a:rPr>
              <a:t>3</a:t>
            </a:r>
            <a:r>
              <a:rPr lang="zh-CN" altLang="zh-CN" sz="2600" kern="100" dirty="0">
                <a:latin typeface="Times New Roman"/>
                <a:ea typeface="华文细黑"/>
                <a:cs typeface="Times New Roman"/>
              </a:rPr>
              <a:t>、</a:t>
            </a:r>
            <a:r>
              <a:rPr lang="en-US" altLang="zh-CN" sz="2600" kern="100" dirty="0">
                <a:latin typeface="Times New Roman"/>
                <a:ea typeface="华文细黑"/>
              </a:rPr>
              <a:t>4</a:t>
            </a:r>
            <a:r>
              <a:rPr lang="zh-CN" altLang="zh-CN" sz="2600" kern="100" dirty="0">
                <a:latin typeface="Times New Roman"/>
                <a:ea typeface="华文细黑"/>
                <a:cs typeface="Times New Roman"/>
              </a:rPr>
              <a:t>、</a:t>
            </a:r>
            <a:r>
              <a:rPr lang="en-US" altLang="zh-CN" sz="2600" kern="100" dirty="0">
                <a:latin typeface="Times New Roman"/>
                <a:ea typeface="华文细黑"/>
              </a:rPr>
              <a:t>5</a:t>
            </a:r>
            <a:r>
              <a:rPr lang="zh-CN" altLang="zh-CN" sz="2600" kern="100" dirty="0">
                <a:latin typeface="Times New Roman"/>
                <a:ea typeface="华文细黑"/>
                <a:cs typeface="Times New Roman"/>
              </a:rPr>
              <a:t>、</a:t>
            </a:r>
            <a:r>
              <a:rPr lang="en-US" altLang="zh-CN" sz="2600" kern="100" dirty="0">
                <a:latin typeface="Times New Roman"/>
                <a:ea typeface="华文细黑"/>
              </a:rPr>
              <a:t>6</a:t>
            </a:r>
            <a:r>
              <a:rPr lang="zh-CN" altLang="zh-CN" sz="2600" kern="100" dirty="0">
                <a:latin typeface="Times New Roman"/>
                <a:ea typeface="华文细黑"/>
                <a:cs typeface="Times New Roman"/>
              </a:rPr>
              <a:t>、</a:t>
            </a:r>
            <a:r>
              <a:rPr lang="en-US" altLang="zh-CN" sz="2600" kern="100" dirty="0">
                <a:latin typeface="Times New Roman"/>
                <a:ea typeface="华文细黑"/>
              </a:rPr>
              <a:t>7</a:t>
            </a:r>
            <a:r>
              <a:rPr lang="zh-CN" altLang="zh-CN" sz="2600" kern="100" dirty="0">
                <a:latin typeface="Times New Roman"/>
                <a:ea typeface="华文细黑"/>
                <a:cs typeface="Times New Roman"/>
              </a:rPr>
              <a:t>，故</a:t>
            </a:r>
            <a:r>
              <a:rPr lang="en-US" altLang="zh-CN" sz="2600" kern="100" dirty="0">
                <a:latin typeface="Times New Roman"/>
                <a:ea typeface="华文细黑"/>
              </a:rPr>
              <a:t>A</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50000"/>
              </a:lnSpc>
              <a:spcAft>
                <a:spcPts val="0"/>
              </a:spcAft>
            </a:pPr>
            <a:r>
              <a:rPr lang="zh-CN" altLang="zh-CN" sz="2600" kern="100" dirty="0" smtClean="0">
                <a:latin typeface="Times New Roman"/>
                <a:ea typeface="华文细黑"/>
                <a:cs typeface="Times New Roman"/>
              </a:rPr>
              <a:t>核外电子</a:t>
            </a:r>
            <a:r>
              <a:rPr lang="zh-CN" altLang="zh-CN" sz="2600" kern="100" dirty="0">
                <a:latin typeface="Times New Roman"/>
                <a:ea typeface="华文细黑"/>
                <a:cs typeface="Times New Roman"/>
              </a:rPr>
              <a:t>数相同的简单离子，其离子半径随核电荷数的增加而减小，</a:t>
            </a:r>
            <a:r>
              <a:rPr lang="en-US" altLang="zh-CN" sz="2600" kern="100" dirty="0">
                <a:latin typeface="Times New Roman"/>
                <a:ea typeface="华文细黑"/>
              </a:rPr>
              <a:t>B</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50000"/>
              </a:lnSpc>
              <a:spcAft>
                <a:spcPts val="0"/>
              </a:spcAft>
            </a:pPr>
            <a:r>
              <a:rPr lang="zh-CN" altLang="zh-CN" sz="2600" kern="100" dirty="0" smtClean="0">
                <a:latin typeface="Times New Roman"/>
                <a:ea typeface="华文细黑"/>
                <a:cs typeface="Times New Roman"/>
              </a:rPr>
              <a:t>丁</a:t>
            </a:r>
            <a:r>
              <a:rPr lang="zh-CN" altLang="zh-CN" sz="2600" kern="100" dirty="0">
                <a:latin typeface="Times New Roman"/>
                <a:ea typeface="华文细黑"/>
                <a:cs typeface="Times New Roman"/>
              </a:rPr>
              <a:t>元素为</a:t>
            </a:r>
            <a:r>
              <a:rPr lang="en-US" altLang="zh-CN" sz="2600" kern="100" dirty="0">
                <a:latin typeface="Times New Roman"/>
                <a:ea typeface="华文细黑"/>
              </a:rPr>
              <a:t>S</a:t>
            </a:r>
            <a:r>
              <a:rPr lang="zh-CN" altLang="zh-CN" sz="2600" kern="100" dirty="0">
                <a:latin typeface="Times New Roman"/>
                <a:ea typeface="华文细黑"/>
                <a:cs typeface="Times New Roman"/>
              </a:rPr>
              <a:t>，含有</a:t>
            </a:r>
            <a:r>
              <a:rPr lang="en-US" altLang="zh-CN" sz="2600" kern="100" dirty="0">
                <a:latin typeface="Times New Roman"/>
                <a:ea typeface="华文细黑"/>
              </a:rPr>
              <a:t>S</a:t>
            </a:r>
            <a:r>
              <a:rPr lang="zh-CN" altLang="zh-CN" sz="2600" kern="100" dirty="0">
                <a:latin typeface="Times New Roman"/>
                <a:ea typeface="华文细黑"/>
                <a:cs typeface="Times New Roman"/>
              </a:rPr>
              <a:t>的酸有硫酸、亚硫酸、氢硫酸、硫氰酸等，故选项</a:t>
            </a:r>
            <a:r>
              <a:rPr lang="en-US" altLang="zh-CN" sz="2600" kern="100" dirty="0">
                <a:latin typeface="Times New Roman"/>
                <a:ea typeface="华文细黑"/>
              </a:rPr>
              <a:t>C</a:t>
            </a:r>
            <a:r>
              <a:rPr lang="zh-CN" altLang="zh-CN" sz="2600" kern="100" dirty="0">
                <a:latin typeface="Times New Roman"/>
                <a:ea typeface="华文细黑"/>
                <a:cs typeface="Times New Roman"/>
              </a:rPr>
              <a:t>正确</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50000"/>
              </a:lnSpc>
              <a:spcAft>
                <a:spcPts val="0"/>
              </a:spcAft>
            </a:pPr>
            <a:r>
              <a:rPr lang="zh-CN" altLang="zh-CN" sz="2600" kern="100" dirty="0" smtClean="0">
                <a:latin typeface="Times New Roman"/>
                <a:ea typeface="华文细黑"/>
                <a:cs typeface="Times New Roman"/>
              </a:rPr>
              <a:t>氮</a:t>
            </a:r>
            <a:r>
              <a:rPr lang="zh-CN" altLang="zh-CN" sz="2600" kern="100" dirty="0">
                <a:latin typeface="Times New Roman"/>
                <a:ea typeface="华文细黑"/>
                <a:cs typeface="Times New Roman"/>
              </a:rPr>
              <a:t>的氢化物有</a:t>
            </a:r>
            <a:r>
              <a:rPr lang="en-US" altLang="zh-CN" sz="2600" kern="100" dirty="0">
                <a:latin typeface="Times New Roman"/>
                <a:ea typeface="华文细黑"/>
              </a:rPr>
              <a:t>NH</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a:t>
            </a:r>
            <a:r>
              <a:rPr lang="en-US" altLang="zh-CN" sz="2600" kern="100" dirty="0">
                <a:latin typeface="Times New Roman"/>
                <a:ea typeface="华文细黑"/>
              </a:rPr>
              <a:t>N</a:t>
            </a:r>
            <a:r>
              <a:rPr lang="en-US" altLang="zh-CN" sz="2600" kern="100" baseline="-25000" dirty="0">
                <a:latin typeface="Times New Roman"/>
                <a:ea typeface="华文细黑"/>
              </a:rPr>
              <a:t>2</a:t>
            </a:r>
            <a:r>
              <a:rPr lang="en-US" altLang="zh-CN" sz="2600" kern="100" dirty="0">
                <a:latin typeface="Times New Roman"/>
                <a:ea typeface="华文细黑"/>
              </a:rPr>
              <a:t>H</a:t>
            </a:r>
            <a:r>
              <a:rPr lang="en-US" altLang="zh-CN" sz="2600" kern="100" baseline="-25000" dirty="0">
                <a:latin typeface="Times New Roman"/>
                <a:ea typeface="华文细黑"/>
              </a:rPr>
              <a:t>4</a:t>
            </a:r>
            <a:r>
              <a:rPr lang="zh-CN" altLang="zh-CN" sz="2600" kern="100" dirty="0">
                <a:latin typeface="Times New Roman"/>
                <a:ea typeface="华文细黑"/>
                <a:cs typeface="Times New Roman"/>
              </a:rPr>
              <a:t>，故</a:t>
            </a:r>
            <a:r>
              <a:rPr lang="en-US" altLang="zh-CN" sz="2600" kern="100" dirty="0">
                <a:latin typeface="Times New Roman"/>
                <a:ea typeface="华文细黑"/>
              </a:rPr>
              <a:t>D</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50000"/>
              </a:lnSpc>
              <a:spcAft>
                <a:spcPts val="0"/>
              </a:spcAft>
            </a:pPr>
            <a:r>
              <a:rPr lang="zh-CN" altLang="zh-CN" sz="2600" b="1" kern="100" dirty="0">
                <a:solidFill>
                  <a:srgbClr val="0000FF"/>
                </a:solidFill>
                <a:latin typeface="Times New Roman"/>
                <a:cs typeface="Times New Roman"/>
              </a:rPr>
              <a:t>答案</a:t>
            </a:r>
            <a:r>
              <a:rPr lang="zh-CN" altLang="zh-CN" sz="2600" b="1" kern="100" dirty="0">
                <a:solidFill>
                  <a:srgbClr val="00B050"/>
                </a:solidFill>
                <a:latin typeface="Times New Roman"/>
                <a:cs typeface="Times New Roman"/>
              </a:rPr>
              <a:t>　</a:t>
            </a:r>
            <a:r>
              <a:rPr lang="en-US" altLang="zh-CN" sz="2600" b="1" kern="100" dirty="0">
                <a:solidFill>
                  <a:schemeClr val="accent6">
                    <a:lumMod val="75000"/>
                  </a:schemeClr>
                </a:solidFill>
                <a:latin typeface="Times New Roman"/>
                <a:ea typeface="华文细黑"/>
              </a:rPr>
              <a:t>C</a:t>
            </a:r>
            <a:endParaRPr lang="zh-CN" altLang="en-US" sz="2600" b="1" dirty="0">
              <a:solidFill>
                <a:schemeClr val="accent6">
                  <a:lumMod val="75000"/>
                </a:schemeClr>
              </a:solidFill>
            </a:endParaRPr>
          </a:p>
        </p:txBody>
      </p:sp>
    </p:spTree>
    <p:extLst>
      <p:ext uri="{BB962C8B-B14F-4D97-AF65-F5344CB8AC3E}">
        <p14:creationId xmlns:p14="http://schemas.microsoft.com/office/powerpoint/2010/main" val="1782688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750"/>
                                        <p:tgtEl>
                                          <p:spTgt spid="9">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blinds(horizontal)">
                                      <p:cBhvr>
                                        <p:cTn id="11" dur="750"/>
                                        <p:tgtEl>
                                          <p:spTgt spid="9">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blinds(horizontal)">
                                      <p:cBhvr>
                                        <p:cTn id="15" dur="750"/>
                                        <p:tgtEl>
                                          <p:spTgt spid="9">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blinds(horizontal)">
                                      <p:cBhvr>
                                        <p:cTn id="19" dur="750"/>
                                        <p:tgtEl>
                                          <p:spTgt spid="9">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blinds(horizontal)">
                                      <p:cBhvr>
                                        <p:cTn id="23" dur="750"/>
                                        <p:tgtEl>
                                          <p:spTgt spid="9">
                                            <p:txEl>
                                              <p:pRg st="4" end="4"/>
                                            </p:txEl>
                                          </p:spTgt>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blinds(horizontal)">
                                      <p:cBhvr>
                                        <p:cTn id="27" dur="75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7506" y="261442"/>
            <a:ext cx="10793813" cy="138499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pitchFamily="18" charset="0"/>
                <a:ea typeface="黑体" pitchFamily="49" charset="-122"/>
                <a:cs typeface="Times New Roman"/>
              </a:rPr>
              <a:t>例</a:t>
            </a:r>
            <a:r>
              <a:rPr lang="en-US" altLang="zh-CN" sz="2800" b="1" kern="100" dirty="0">
                <a:solidFill>
                  <a:srgbClr val="0000FF"/>
                </a:solidFill>
                <a:latin typeface="Times New Roman" pitchFamily="18" charset="0"/>
                <a:ea typeface="黑体" pitchFamily="49" charset="-122"/>
                <a:cs typeface="Times New Roman"/>
              </a:rPr>
              <a:t>8</a:t>
            </a:r>
            <a:r>
              <a:rPr lang="zh-CN" altLang="zh-CN" sz="2800" kern="100" dirty="0">
                <a:latin typeface="Times New Roman"/>
                <a:ea typeface="华文细黑"/>
                <a:cs typeface="Times New Roman"/>
              </a:rPr>
              <a:t>　下表是元素周期表中的一部分，表中所列字母分别代表一种化学元素，请回答下列问题：</a:t>
            </a:r>
            <a:endParaRPr lang="zh-CN" altLang="zh-CN" sz="1050" kern="100" dirty="0">
              <a:effectLst/>
              <a:latin typeface="宋体"/>
              <a:cs typeface="Courier New"/>
            </a:endParaRPr>
          </a:p>
        </p:txBody>
      </p:sp>
      <p:pic>
        <p:nvPicPr>
          <p:cNvPr id="7180" name="Picture 12" descr="471W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9791" y="1794147"/>
            <a:ext cx="6299671" cy="141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766614" y="3410630"/>
            <a:ext cx="7167347" cy="523220"/>
          </a:xfrm>
          <a:prstGeom prst="rect">
            <a:avLst/>
          </a:prstGeom>
        </p:spPr>
        <p:txBody>
          <a:bodyPr wrap="none">
            <a:spAutoFit/>
          </a:bodyPr>
          <a:lstStyle/>
          <a:p>
            <a:r>
              <a:rPr lang="en-US" altLang="zh-CN" sz="2800" kern="100" dirty="0">
                <a:latin typeface="Times New Roman"/>
                <a:ea typeface="华文细黑"/>
              </a:rPr>
              <a:t>(1)</a:t>
            </a:r>
            <a:r>
              <a:rPr lang="zh-CN" altLang="zh-CN" sz="2800" kern="100" dirty="0">
                <a:latin typeface="Times New Roman"/>
                <a:ea typeface="华文细黑"/>
                <a:cs typeface="Times New Roman"/>
              </a:rPr>
              <a:t>写出</a:t>
            </a:r>
            <a:r>
              <a:rPr lang="en-US" altLang="zh-CN" sz="2800" kern="100" dirty="0">
                <a:latin typeface="Times New Roman"/>
                <a:ea typeface="华文细黑"/>
              </a:rPr>
              <a:t>j</a:t>
            </a:r>
            <a:r>
              <a:rPr lang="zh-CN" altLang="zh-CN" sz="2800" kern="100" dirty="0">
                <a:latin typeface="Times New Roman"/>
                <a:ea typeface="华文细黑"/>
                <a:cs typeface="Times New Roman"/>
              </a:rPr>
              <a:t>在周期表中的位置</a:t>
            </a:r>
            <a:r>
              <a:rPr lang="en-US" altLang="zh-CN" sz="2800" kern="100" dirty="0" smtClean="0">
                <a:latin typeface="Times New Roman"/>
                <a:ea typeface="华文细黑"/>
              </a:rPr>
              <a:t>______</a:t>
            </a:r>
            <a:r>
              <a:rPr lang="en-US" altLang="zh-CN" sz="2800" kern="100" dirty="0">
                <a:latin typeface="Times New Roman"/>
                <a:ea typeface="华文细黑"/>
              </a:rPr>
              <a:t>_</a:t>
            </a:r>
            <a:r>
              <a:rPr lang="en-US" altLang="zh-CN" sz="2800" kern="100" dirty="0" smtClean="0">
                <a:latin typeface="Times New Roman"/>
                <a:ea typeface="华文细黑"/>
              </a:rPr>
              <a:t>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7" name="矩形 6"/>
          <p:cNvSpPr/>
          <p:nvPr/>
        </p:nvSpPr>
        <p:spPr>
          <a:xfrm>
            <a:off x="774001" y="4000566"/>
            <a:ext cx="10793813" cy="2031325"/>
          </a:xfrm>
          <a:prstGeom prst="rect">
            <a:avLst/>
          </a:prstGeom>
        </p:spPr>
        <p:txBody>
          <a:bodyPr>
            <a:spAutoFit/>
          </a:bodyPr>
          <a:lstStyle/>
          <a:p>
            <a:pPr>
              <a:lnSpc>
                <a:spcPct val="150000"/>
              </a:lnSpc>
            </a:pPr>
            <a:r>
              <a:rPr lang="zh-CN" altLang="zh-CN" sz="2800" b="1" kern="100" dirty="0">
                <a:solidFill>
                  <a:srgbClr val="0000FF"/>
                </a:solidFill>
                <a:latin typeface="Times New Roman"/>
                <a:cs typeface="Times New Roman"/>
              </a:rPr>
              <a:t>解析</a:t>
            </a:r>
            <a:r>
              <a:rPr lang="zh-CN" altLang="zh-CN" sz="2800" b="1" kern="100" dirty="0">
                <a:solidFill>
                  <a:srgbClr val="00B050"/>
                </a:solidFill>
                <a:latin typeface="Times New Roman"/>
                <a:cs typeface="Times New Roman"/>
              </a:rPr>
              <a:t>　</a:t>
            </a: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元素周期表的结构知，</a:t>
            </a:r>
            <a:r>
              <a:rPr lang="en-US" altLang="zh-CN" sz="2800" kern="100" dirty="0">
                <a:latin typeface="Times New Roman"/>
                <a:ea typeface="华文细黑"/>
              </a:rPr>
              <a:t>j</a:t>
            </a:r>
            <a:r>
              <a:rPr lang="zh-CN" altLang="zh-CN" sz="2800" kern="100" dirty="0">
                <a:latin typeface="Times New Roman"/>
                <a:ea typeface="华文细黑"/>
                <a:cs typeface="Times New Roman"/>
              </a:rPr>
              <a:t>处于第四周期，周期表的第</a:t>
            </a:r>
            <a:r>
              <a:rPr lang="en-US" altLang="zh-CN" sz="2800" kern="100" dirty="0">
                <a:latin typeface="Times New Roman"/>
                <a:ea typeface="华文细黑"/>
              </a:rPr>
              <a:t>4</a:t>
            </a:r>
            <a:r>
              <a:rPr lang="zh-CN" altLang="zh-CN" sz="2800" kern="100" dirty="0">
                <a:latin typeface="Times New Roman"/>
                <a:ea typeface="华文细黑"/>
                <a:cs typeface="Times New Roman"/>
              </a:rPr>
              <a:t>个横行的结构包括，第</a:t>
            </a:r>
            <a:r>
              <a:rPr lang="en-US" altLang="zh-CN" sz="2800" kern="100" dirty="0" err="1">
                <a:latin typeface="宋体"/>
                <a:ea typeface="华文细黑"/>
                <a:cs typeface="Times New Roman"/>
              </a:rPr>
              <a:t>Ⅰ</a:t>
            </a:r>
            <a:r>
              <a:rPr lang="en-US" altLang="zh-CN" sz="2800" kern="100" dirty="0" err="1">
                <a:latin typeface="Times New Roman"/>
                <a:ea typeface="华文细黑"/>
              </a:rPr>
              <a:t>A</a:t>
            </a:r>
            <a:r>
              <a:rPr lang="zh-CN" altLang="zh-CN" sz="2800" kern="100" dirty="0">
                <a:latin typeface="Times New Roman"/>
                <a:ea typeface="华文细黑"/>
                <a:cs typeface="Times New Roman"/>
              </a:rPr>
              <a:t>～</a:t>
            </a:r>
            <a:r>
              <a:rPr lang="en-US" altLang="zh-CN" sz="2800" kern="100" dirty="0" err="1">
                <a:latin typeface="宋体"/>
                <a:ea typeface="华文细黑"/>
                <a:cs typeface="Times New Roman"/>
              </a:rPr>
              <a:t>Ⅱ</a:t>
            </a:r>
            <a:r>
              <a:rPr lang="en-US" altLang="zh-CN" sz="2800" kern="100" dirty="0" err="1">
                <a:latin typeface="Times New Roman"/>
                <a:ea typeface="华文细黑"/>
              </a:rPr>
              <a:t>A</a:t>
            </a:r>
            <a:r>
              <a:rPr lang="zh-CN" altLang="zh-CN" sz="2800" kern="100" dirty="0">
                <a:latin typeface="Times New Roman"/>
                <a:ea typeface="华文细黑"/>
                <a:cs typeface="Times New Roman"/>
              </a:rPr>
              <a:t>族、第</a:t>
            </a:r>
            <a:r>
              <a:rPr lang="en-US" altLang="zh-CN" sz="2800" kern="100" dirty="0" err="1">
                <a:latin typeface="宋体"/>
                <a:ea typeface="华文细黑"/>
                <a:cs typeface="Times New Roman"/>
              </a:rPr>
              <a:t>Ⅲ</a:t>
            </a:r>
            <a:r>
              <a:rPr lang="en-US" altLang="zh-CN" sz="2800" kern="100" dirty="0" err="1">
                <a:latin typeface="Times New Roman"/>
                <a:ea typeface="华文细黑"/>
              </a:rPr>
              <a:t>B</a:t>
            </a:r>
            <a:r>
              <a:rPr lang="zh-CN" altLang="zh-CN" sz="2800" kern="100" dirty="0">
                <a:latin typeface="Times New Roman"/>
                <a:ea typeface="华文细黑"/>
                <a:cs typeface="Times New Roman"/>
              </a:rPr>
              <a:t>～</a:t>
            </a:r>
            <a:r>
              <a:rPr lang="en-US" altLang="zh-CN" sz="2800" kern="100" dirty="0" err="1">
                <a:latin typeface="宋体"/>
                <a:ea typeface="华文细黑"/>
                <a:cs typeface="Times New Roman"/>
              </a:rPr>
              <a:t>Ⅶ</a:t>
            </a:r>
            <a:r>
              <a:rPr lang="en-US" altLang="zh-CN" sz="2800" kern="100" dirty="0" err="1">
                <a:latin typeface="Times New Roman"/>
                <a:ea typeface="华文细黑"/>
              </a:rPr>
              <a:t>B</a:t>
            </a:r>
            <a:r>
              <a:rPr lang="zh-CN" altLang="zh-CN" sz="2800" kern="100" dirty="0">
                <a:latin typeface="Times New Roman"/>
                <a:ea typeface="华文细黑"/>
                <a:cs typeface="Times New Roman"/>
              </a:rPr>
              <a:t>族、第</a:t>
            </a:r>
            <a:r>
              <a:rPr lang="en-US" altLang="zh-CN" sz="2800" kern="100" dirty="0">
                <a:latin typeface="宋体"/>
                <a:ea typeface="华文细黑"/>
                <a:cs typeface="Times New Roman"/>
              </a:rPr>
              <a:t>Ⅷ</a:t>
            </a:r>
            <a:r>
              <a:rPr lang="zh-CN" altLang="zh-CN" sz="2800" kern="100" dirty="0">
                <a:latin typeface="Times New Roman"/>
                <a:ea typeface="华文细黑"/>
                <a:cs typeface="Times New Roman"/>
              </a:rPr>
              <a:t>族、第</a:t>
            </a:r>
            <a:r>
              <a:rPr lang="en-US" altLang="zh-CN" sz="2800" kern="100" dirty="0" err="1">
                <a:latin typeface="宋体"/>
                <a:ea typeface="华文细黑"/>
                <a:cs typeface="Times New Roman"/>
              </a:rPr>
              <a:t>Ⅰ</a:t>
            </a:r>
            <a:r>
              <a:rPr lang="en-US" altLang="zh-CN" sz="2800" kern="100" dirty="0" err="1">
                <a:latin typeface="Times New Roman"/>
                <a:ea typeface="华文细黑"/>
              </a:rPr>
              <a:t>B</a:t>
            </a:r>
            <a:r>
              <a:rPr lang="zh-CN" altLang="zh-CN" sz="2800" kern="100" dirty="0">
                <a:latin typeface="Times New Roman"/>
                <a:ea typeface="华文细黑"/>
                <a:cs typeface="Times New Roman"/>
              </a:rPr>
              <a:t>～</a:t>
            </a:r>
            <a:r>
              <a:rPr lang="en-US" altLang="zh-CN" sz="2800" kern="100" dirty="0" err="1">
                <a:latin typeface="宋体"/>
                <a:ea typeface="华文细黑"/>
                <a:cs typeface="Times New Roman"/>
              </a:rPr>
              <a:t>Ⅱ</a:t>
            </a:r>
            <a:r>
              <a:rPr lang="en-US" altLang="zh-CN" sz="2800" kern="100" dirty="0" err="1">
                <a:latin typeface="Times New Roman"/>
                <a:ea typeface="华文细黑"/>
              </a:rPr>
              <a:t>B</a:t>
            </a:r>
            <a:r>
              <a:rPr lang="zh-CN" altLang="zh-CN" sz="2800" kern="100" dirty="0">
                <a:latin typeface="Times New Roman"/>
                <a:ea typeface="华文细黑"/>
                <a:cs typeface="Times New Roman"/>
              </a:rPr>
              <a:t>族、第</a:t>
            </a:r>
            <a:r>
              <a:rPr lang="en-US" altLang="zh-CN" sz="2800" kern="100" dirty="0" err="1">
                <a:latin typeface="宋体"/>
                <a:ea typeface="华文细黑"/>
                <a:cs typeface="Times New Roman"/>
              </a:rPr>
              <a:t>Ⅲ</a:t>
            </a:r>
            <a:r>
              <a:rPr lang="en-US" altLang="zh-CN" sz="2800" kern="100" dirty="0" err="1">
                <a:latin typeface="Times New Roman"/>
                <a:ea typeface="华文细黑"/>
              </a:rPr>
              <a:t>A</a:t>
            </a:r>
            <a:r>
              <a:rPr lang="zh-CN" altLang="zh-CN" sz="2800" kern="100" dirty="0">
                <a:latin typeface="Times New Roman"/>
                <a:ea typeface="华文细黑"/>
                <a:cs typeface="Times New Roman"/>
              </a:rPr>
              <a:t>～</a:t>
            </a:r>
            <a:r>
              <a:rPr lang="en-US" altLang="zh-CN" sz="2800" kern="100" dirty="0" err="1">
                <a:latin typeface="宋体"/>
                <a:ea typeface="华文细黑"/>
                <a:cs typeface="Times New Roman"/>
              </a:rPr>
              <a:t>Ⅶ</a:t>
            </a:r>
            <a:r>
              <a:rPr lang="en-US" altLang="zh-CN" sz="2800" kern="100" dirty="0" err="1">
                <a:latin typeface="Times New Roman"/>
                <a:ea typeface="华文细黑"/>
              </a:rPr>
              <a:t>A</a:t>
            </a:r>
            <a:r>
              <a:rPr lang="zh-CN" altLang="zh-CN" sz="2800" kern="100" dirty="0">
                <a:latin typeface="Times New Roman"/>
                <a:ea typeface="华文细黑"/>
                <a:cs typeface="Times New Roman"/>
              </a:rPr>
              <a:t>族、</a:t>
            </a:r>
            <a:r>
              <a:rPr lang="en-US" altLang="zh-CN" sz="2800" kern="100" dirty="0">
                <a:latin typeface="Times New Roman"/>
                <a:ea typeface="华文细黑"/>
              </a:rPr>
              <a:t>0</a:t>
            </a:r>
            <a:r>
              <a:rPr lang="zh-CN" altLang="zh-CN" sz="2800" kern="100" dirty="0">
                <a:latin typeface="Times New Roman"/>
                <a:ea typeface="华文细黑"/>
                <a:cs typeface="Times New Roman"/>
              </a:rPr>
              <a:t>族部分元素，</a:t>
            </a:r>
            <a:r>
              <a:rPr lang="en-US" altLang="zh-CN" sz="2800" kern="100" dirty="0">
                <a:latin typeface="Times New Roman"/>
                <a:ea typeface="华文细黑"/>
              </a:rPr>
              <a:t>j</a:t>
            </a:r>
            <a:r>
              <a:rPr lang="zh-CN" altLang="zh-CN" sz="2800" kern="100" dirty="0">
                <a:latin typeface="Times New Roman"/>
                <a:ea typeface="华文细黑"/>
                <a:cs typeface="Times New Roman"/>
              </a:rPr>
              <a:t>是第</a:t>
            </a:r>
            <a:r>
              <a:rPr lang="en-US" altLang="zh-CN" sz="2800" kern="100" dirty="0">
                <a:latin typeface="宋体"/>
                <a:ea typeface="华文细黑"/>
                <a:cs typeface="Times New Roman"/>
              </a:rPr>
              <a:t>Ⅷ</a:t>
            </a:r>
            <a:r>
              <a:rPr lang="zh-CN" altLang="zh-CN" sz="2800" kern="100" dirty="0">
                <a:latin typeface="Times New Roman"/>
                <a:ea typeface="华文细黑"/>
                <a:cs typeface="Times New Roman"/>
              </a:rPr>
              <a:t>族。</a:t>
            </a:r>
            <a:endParaRPr lang="zh-CN" altLang="en-US" sz="2800" dirty="0"/>
          </a:p>
        </p:txBody>
      </p:sp>
      <p:sp>
        <p:nvSpPr>
          <p:cNvPr id="9" name="矩形 8"/>
          <p:cNvSpPr/>
          <p:nvPr/>
        </p:nvSpPr>
        <p:spPr>
          <a:xfrm>
            <a:off x="4871070" y="3338622"/>
            <a:ext cx="2698175"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第四周期第</a:t>
            </a:r>
            <a:r>
              <a:rPr lang="en-US" altLang="zh-CN" sz="2800" kern="100" dirty="0">
                <a:solidFill>
                  <a:srgbClr val="E36C0A"/>
                </a:solidFill>
                <a:latin typeface="宋体"/>
                <a:ea typeface="华文细黑"/>
                <a:cs typeface="Times New Roman"/>
              </a:rPr>
              <a:t>Ⅷ</a:t>
            </a:r>
            <a:r>
              <a:rPr lang="zh-CN" altLang="zh-CN" sz="2800" kern="100" dirty="0">
                <a:solidFill>
                  <a:srgbClr val="E36C0A"/>
                </a:solidFill>
                <a:latin typeface="Times New Roman"/>
                <a:ea typeface="华文细黑"/>
                <a:cs typeface="Times New Roman"/>
              </a:rPr>
              <a:t>族</a:t>
            </a:r>
            <a:endParaRPr lang="zh-CN" altLang="en-US" sz="2800" dirty="0"/>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7441042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xEl>
                                              <p:pRg st="0" end="0"/>
                                            </p:txEl>
                                          </p:spTgt>
                                        </p:tgtEl>
                                      </p:cBhvr>
                                    </p:animEffect>
                                    <p:set>
                                      <p:cBhvr>
                                        <p:cTn id="17" dur="1" fill="hold">
                                          <p:stCondLst>
                                            <p:cond delay="499"/>
                                          </p:stCondLst>
                                        </p:cTn>
                                        <p:tgtEl>
                                          <p:spTgt spid="7">
                                            <p:txEl>
                                              <p:pRg st="0" end="0"/>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7" grpId="0" build="allAtOnce"/>
      <p:bldP spid="9" grpId="0"/>
      <p:bldP spid="9"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7506" y="477466"/>
            <a:ext cx="10793813" cy="4616648"/>
          </a:xfrm>
          <a:prstGeom prst="rect">
            <a:avLst/>
          </a:prstGeom>
        </p:spPr>
        <p:txBody>
          <a:bodyPr>
            <a:spAutoFit/>
          </a:bodyPr>
          <a:lstStyle/>
          <a:p>
            <a:pPr>
              <a:lnSpc>
                <a:spcPct val="150000"/>
              </a:lnSpc>
            </a:pPr>
            <a:r>
              <a:rPr lang="en-US" altLang="zh-CN" sz="2800" kern="100" dirty="0">
                <a:latin typeface="Times New Roman"/>
                <a:ea typeface="华文细黑"/>
              </a:rPr>
              <a:t>(2)o</a:t>
            </a:r>
            <a:r>
              <a:rPr lang="zh-CN" altLang="zh-CN" sz="2800" kern="100" dirty="0">
                <a:latin typeface="Times New Roman"/>
                <a:ea typeface="华文细黑"/>
                <a:cs typeface="Times New Roman"/>
              </a:rPr>
              <a:t>、</a:t>
            </a:r>
            <a:r>
              <a:rPr lang="en-US" altLang="zh-CN" sz="2800" kern="100" dirty="0">
                <a:latin typeface="Times New Roman"/>
                <a:ea typeface="华文细黑"/>
              </a:rPr>
              <a:t>i</a:t>
            </a:r>
            <a:r>
              <a:rPr lang="zh-CN" altLang="zh-CN" sz="2800" kern="100" dirty="0">
                <a:latin typeface="Times New Roman"/>
                <a:ea typeface="华文细黑"/>
                <a:cs typeface="Times New Roman"/>
              </a:rPr>
              <a:t>、</a:t>
            </a:r>
            <a:r>
              <a:rPr lang="en-US" altLang="zh-CN" sz="2800" kern="100" dirty="0">
                <a:latin typeface="Times New Roman"/>
                <a:ea typeface="华文细黑"/>
              </a:rPr>
              <a:t>p</a:t>
            </a:r>
            <a:r>
              <a:rPr lang="zh-CN" altLang="zh-CN" sz="2800" kern="100" dirty="0">
                <a:latin typeface="Times New Roman"/>
                <a:ea typeface="华文细黑"/>
                <a:cs typeface="Times New Roman"/>
              </a:rPr>
              <a:t>三种元素之间能以原子个数之比</a:t>
            </a:r>
            <a:r>
              <a:rPr lang="en-US" altLang="zh-CN" sz="2800" kern="100" dirty="0">
                <a:latin typeface="Times New Roman"/>
                <a:ea typeface="华文细黑"/>
              </a:rPr>
              <a:t>1</a:t>
            </a:r>
            <a:r>
              <a:rPr lang="en-US" altLang="zh-CN" sz="2800" kern="100" dirty="0">
                <a:latin typeface="宋体"/>
                <a:ea typeface="华文细黑"/>
                <a:cs typeface="Times New Roman"/>
              </a:rPr>
              <a:t>∶</a:t>
            </a:r>
            <a:r>
              <a:rPr lang="en-US" altLang="zh-CN" sz="2800" kern="100" dirty="0">
                <a:latin typeface="Times New Roman"/>
                <a:ea typeface="华文细黑"/>
              </a:rPr>
              <a:t>1</a:t>
            </a:r>
            <a:r>
              <a:rPr lang="zh-CN" altLang="zh-CN" sz="2800" kern="100" dirty="0">
                <a:latin typeface="Times New Roman"/>
                <a:ea typeface="华文细黑"/>
                <a:cs typeface="Times New Roman"/>
              </a:rPr>
              <a:t>两两形成互化物，这些互化物的性质类似于这些元素单质的性质。请写出</a:t>
            </a:r>
            <a:r>
              <a:rPr lang="en-US" altLang="zh-CN" sz="2800" kern="100" dirty="0">
                <a:latin typeface="Times New Roman"/>
                <a:ea typeface="华文细黑"/>
              </a:rPr>
              <a:t>i</a:t>
            </a:r>
            <a:r>
              <a:rPr lang="zh-CN" altLang="zh-CN" sz="2800" kern="100" dirty="0">
                <a:latin typeface="Times New Roman"/>
                <a:ea typeface="华文细黑"/>
                <a:cs typeface="Times New Roman"/>
              </a:rPr>
              <a:t>、</a:t>
            </a:r>
            <a:r>
              <a:rPr lang="en-US" altLang="zh-CN" sz="2800" kern="100" dirty="0">
                <a:latin typeface="Times New Roman"/>
                <a:ea typeface="华文细黑"/>
              </a:rPr>
              <a:t>p</a:t>
            </a:r>
            <a:r>
              <a:rPr lang="zh-CN" altLang="zh-CN" sz="2800" kern="100" dirty="0">
                <a:latin typeface="Times New Roman"/>
                <a:ea typeface="华文细黑"/>
                <a:cs typeface="Times New Roman"/>
              </a:rPr>
              <a:t>的互化物与</a:t>
            </a:r>
            <a:r>
              <a:rPr lang="en-US" altLang="zh-CN" sz="2800" kern="100" dirty="0">
                <a:latin typeface="Times New Roman"/>
                <a:ea typeface="华文细黑"/>
              </a:rPr>
              <a:t>f</a:t>
            </a:r>
            <a:r>
              <a:rPr lang="zh-CN" altLang="zh-CN" sz="2800" kern="100" dirty="0">
                <a:latin typeface="Times New Roman"/>
                <a:ea typeface="华文细黑"/>
                <a:cs typeface="Times New Roman"/>
              </a:rPr>
              <a:t>、</a:t>
            </a:r>
            <a:r>
              <a:rPr lang="en-US" altLang="zh-CN" sz="2800" kern="100" dirty="0">
                <a:latin typeface="Times New Roman"/>
                <a:ea typeface="华文细黑"/>
              </a:rPr>
              <a:t>l</a:t>
            </a:r>
            <a:r>
              <a:rPr lang="zh-CN" altLang="zh-CN" sz="2800" kern="100" dirty="0">
                <a:latin typeface="Times New Roman"/>
                <a:ea typeface="华文细黑"/>
                <a:cs typeface="Times New Roman"/>
              </a:rPr>
              <a:t>形成的化合物等物质的量反应时的化学方程式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Times New Roman"/>
                <a:ea typeface="华文细黑"/>
              </a:rPr>
              <a:t>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b="1" kern="100" dirty="0">
                <a:solidFill>
                  <a:srgbClr val="0000FF"/>
                </a:solidFill>
                <a:latin typeface="Times New Roman"/>
                <a:cs typeface="Times New Roman"/>
              </a:rPr>
              <a:t>解析</a:t>
            </a:r>
            <a:r>
              <a:rPr lang="zh-CN" altLang="zh-CN" sz="2800" b="1" kern="100" dirty="0">
                <a:solidFill>
                  <a:srgbClr val="00B050"/>
                </a:solidFill>
                <a:latin typeface="Times New Roman"/>
                <a:cs typeface="Times New Roman"/>
              </a:rPr>
              <a:t>　</a:t>
            </a:r>
            <a:r>
              <a:rPr lang="zh-CN" altLang="zh-CN" sz="2800" kern="100" dirty="0">
                <a:latin typeface="Times New Roman"/>
                <a:ea typeface="华文细黑"/>
                <a:cs typeface="Times New Roman"/>
              </a:rPr>
              <a:t>由题意知</a:t>
            </a:r>
            <a:r>
              <a:rPr lang="en-US" altLang="zh-CN" sz="2800" kern="100" dirty="0">
                <a:latin typeface="Times New Roman"/>
                <a:ea typeface="华文细黑"/>
              </a:rPr>
              <a:t>i</a:t>
            </a:r>
            <a:r>
              <a:rPr lang="zh-CN" altLang="zh-CN" sz="2800" kern="100" dirty="0">
                <a:latin typeface="Times New Roman"/>
                <a:ea typeface="华文细黑"/>
                <a:cs typeface="Times New Roman"/>
              </a:rPr>
              <a:t>、</a:t>
            </a:r>
            <a:r>
              <a:rPr lang="en-US" altLang="zh-CN" sz="2800" kern="100" dirty="0">
                <a:latin typeface="Times New Roman"/>
                <a:ea typeface="华文细黑"/>
              </a:rPr>
              <a:t>p</a:t>
            </a:r>
            <a:r>
              <a:rPr lang="zh-CN" altLang="zh-CN" sz="2800" kern="100" dirty="0">
                <a:latin typeface="Times New Roman"/>
                <a:ea typeface="华文细黑"/>
                <a:cs typeface="Times New Roman"/>
              </a:rPr>
              <a:t>的互化物为</a:t>
            </a:r>
            <a:r>
              <a:rPr lang="en-US" altLang="zh-CN" sz="2800" kern="100" dirty="0" err="1">
                <a:latin typeface="Times New Roman"/>
                <a:ea typeface="华文细黑"/>
              </a:rPr>
              <a:t>BrCl</a:t>
            </a:r>
            <a:r>
              <a:rPr lang="zh-CN" altLang="zh-CN" sz="2800" kern="100" dirty="0">
                <a:latin typeface="Times New Roman"/>
                <a:ea typeface="华文细黑"/>
                <a:cs typeface="Times New Roman"/>
              </a:rPr>
              <a:t>，</a:t>
            </a:r>
            <a:r>
              <a:rPr lang="en-US" altLang="zh-CN" sz="2800" kern="100" dirty="0">
                <a:latin typeface="Times New Roman"/>
                <a:ea typeface="华文细黑"/>
              </a:rPr>
              <a:t>f</a:t>
            </a:r>
            <a:r>
              <a:rPr lang="zh-CN" altLang="zh-CN" sz="2800" kern="100" dirty="0">
                <a:latin typeface="Times New Roman"/>
                <a:ea typeface="华文细黑"/>
                <a:cs typeface="Times New Roman"/>
              </a:rPr>
              <a:t>、</a:t>
            </a:r>
            <a:r>
              <a:rPr lang="en-US" altLang="zh-CN" sz="2800" kern="100" dirty="0">
                <a:latin typeface="Times New Roman"/>
                <a:ea typeface="华文细黑"/>
              </a:rPr>
              <a:t>l</a:t>
            </a:r>
            <a:r>
              <a:rPr lang="zh-CN" altLang="zh-CN" sz="2800" kern="100" dirty="0">
                <a:latin typeface="Times New Roman"/>
                <a:ea typeface="华文细黑"/>
                <a:cs typeface="Times New Roman"/>
              </a:rPr>
              <a:t>形成的化合物为</a:t>
            </a:r>
            <a:r>
              <a:rPr lang="en-US" altLang="zh-CN" sz="2800" kern="100" dirty="0" err="1">
                <a:latin typeface="Times New Roman"/>
                <a:ea typeface="华文细黑"/>
              </a:rPr>
              <a:t>NaI</a:t>
            </a:r>
            <a:r>
              <a:rPr lang="zh-CN" altLang="zh-CN" sz="2800" kern="100" dirty="0">
                <a:latin typeface="Times New Roman"/>
                <a:ea typeface="华文细黑"/>
                <a:cs typeface="Times New Roman"/>
              </a:rPr>
              <a:t>，</a:t>
            </a:r>
            <a:r>
              <a:rPr lang="en-US" altLang="zh-CN" sz="2800" kern="100" dirty="0" err="1">
                <a:latin typeface="Times New Roman"/>
                <a:ea typeface="华文细黑"/>
              </a:rPr>
              <a:t>BrCl</a:t>
            </a:r>
            <a:r>
              <a:rPr lang="zh-CN" altLang="zh-CN" sz="2800" kern="100" dirty="0">
                <a:latin typeface="Times New Roman"/>
                <a:ea typeface="华文细黑"/>
                <a:cs typeface="Times New Roman"/>
              </a:rPr>
              <a:t>中</a:t>
            </a:r>
            <a:r>
              <a:rPr lang="en-US" altLang="zh-CN" sz="2800" kern="100" dirty="0" err="1">
                <a:latin typeface="Times New Roman"/>
                <a:ea typeface="华文细黑"/>
              </a:rPr>
              <a:t>Cl</a:t>
            </a:r>
            <a:r>
              <a:rPr lang="zh-CN" altLang="zh-CN" sz="2800" kern="100" dirty="0">
                <a:latin typeface="Times New Roman"/>
                <a:ea typeface="华文细黑"/>
                <a:cs typeface="Times New Roman"/>
              </a:rPr>
              <a:t>得电子能力强，</a:t>
            </a:r>
            <a:r>
              <a:rPr lang="en-US" altLang="zh-CN" sz="2800" kern="100" dirty="0" err="1">
                <a:latin typeface="Times New Roman"/>
                <a:ea typeface="华文细黑"/>
              </a:rPr>
              <a:t>Cl</a:t>
            </a:r>
            <a:r>
              <a:rPr lang="zh-CN" altLang="zh-CN" sz="2800" kern="100" dirty="0">
                <a:latin typeface="Times New Roman"/>
                <a:ea typeface="华文细黑"/>
                <a:cs typeface="Times New Roman"/>
              </a:rPr>
              <a:t>为－</a:t>
            </a:r>
            <a:r>
              <a:rPr lang="en-US" altLang="zh-CN" sz="2800" kern="100" dirty="0">
                <a:latin typeface="Times New Roman"/>
                <a:ea typeface="华文细黑"/>
              </a:rPr>
              <a:t>1</a:t>
            </a:r>
            <a:r>
              <a:rPr lang="zh-CN" altLang="zh-CN" sz="2800" kern="100" dirty="0">
                <a:latin typeface="Times New Roman"/>
                <a:ea typeface="华文细黑"/>
                <a:cs typeface="Times New Roman"/>
              </a:rPr>
              <a:t>价，</a:t>
            </a:r>
            <a:r>
              <a:rPr lang="en-US" altLang="zh-CN" sz="2800" kern="100" dirty="0">
                <a:latin typeface="Times New Roman"/>
                <a:ea typeface="华文细黑"/>
              </a:rPr>
              <a:t>Br</a:t>
            </a:r>
            <a:r>
              <a:rPr lang="zh-CN" altLang="zh-CN" sz="2800" kern="100" dirty="0">
                <a:latin typeface="Times New Roman"/>
                <a:ea typeface="华文细黑"/>
                <a:cs typeface="Times New Roman"/>
              </a:rPr>
              <a:t>为＋</a:t>
            </a:r>
            <a:r>
              <a:rPr lang="en-US" altLang="zh-CN" sz="2800" kern="100" dirty="0">
                <a:latin typeface="Times New Roman"/>
                <a:ea typeface="华文细黑"/>
              </a:rPr>
              <a:t>1</a:t>
            </a:r>
            <a:r>
              <a:rPr lang="zh-CN" altLang="zh-CN" sz="2800" kern="100" dirty="0">
                <a:latin typeface="Times New Roman"/>
                <a:ea typeface="华文细黑"/>
                <a:cs typeface="Times New Roman"/>
              </a:rPr>
              <a:t>价，类似于卤素单质的性质，</a:t>
            </a:r>
            <a:r>
              <a:rPr lang="en-US" altLang="zh-CN" sz="2800" kern="100" dirty="0" err="1">
                <a:latin typeface="Times New Roman"/>
                <a:ea typeface="华文细黑"/>
              </a:rPr>
              <a:t>NaI</a:t>
            </a:r>
            <a:r>
              <a:rPr lang="zh-CN" altLang="zh-CN" sz="2800" kern="100" dirty="0">
                <a:latin typeface="Times New Roman"/>
                <a:ea typeface="华文细黑"/>
                <a:cs typeface="Times New Roman"/>
              </a:rPr>
              <a:t>与</a:t>
            </a:r>
            <a:r>
              <a:rPr lang="en-US" altLang="zh-CN" sz="2800" kern="100" dirty="0" err="1">
                <a:latin typeface="Times New Roman"/>
                <a:ea typeface="华文细黑"/>
              </a:rPr>
              <a:t>BrCl</a:t>
            </a:r>
            <a:r>
              <a:rPr lang="zh-CN" altLang="zh-CN" sz="2800" kern="100" dirty="0">
                <a:latin typeface="Times New Roman"/>
                <a:ea typeface="华文细黑"/>
                <a:cs typeface="Times New Roman"/>
              </a:rPr>
              <a:t>等物质的量反应生成</a:t>
            </a:r>
            <a:r>
              <a:rPr lang="en-US" altLang="zh-CN" sz="2800" kern="100" dirty="0">
                <a:latin typeface="Times New Roman"/>
                <a:ea typeface="华文细黑"/>
              </a:rPr>
              <a:t>I</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endParaRPr lang="zh-CN" altLang="en-US" sz="2800" dirty="0"/>
          </a:p>
        </p:txBody>
      </p:sp>
      <p:sp>
        <p:nvSpPr>
          <p:cNvPr id="6" name="矩形 5"/>
          <p:cNvSpPr/>
          <p:nvPr/>
        </p:nvSpPr>
        <p:spPr>
          <a:xfrm>
            <a:off x="838622" y="2493690"/>
            <a:ext cx="5098191" cy="523220"/>
          </a:xfrm>
          <a:prstGeom prst="rect">
            <a:avLst/>
          </a:prstGeom>
        </p:spPr>
        <p:txBody>
          <a:bodyPr wrap="none">
            <a:spAutoFit/>
          </a:bodyPr>
          <a:lstStyle/>
          <a:p>
            <a:r>
              <a:rPr lang="en-US" altLang="zh-CN" sz="2800" kern="100" dirty="0" smtClean="0">
                <a:solidFill>
                  <a:srgbClr val="E36C0A"/>
                </a:solidFill>
                <a:latin typeface="Times New Roman"/>
                <a:ea typeface="华文细黑"/>
              </a:rPr>
              <a:t>2BrCl</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rPr>
              <a:t>2NaI</a:t>
            </a:r>
            <a:r>
              <a:rPr lang="en-US" altLang="zh-CN" sz="2800" kern="100" spc="-80" dirty="0" smtClean="0">
                <a:solidFill>
                  <a:srgbClr val="E36C0A"/>
                </a:solidFill>
                <a:latin typeface="Times New Roman"/>
                <a:ea typeface="华文细黑"/>
              </a:rPr>
              <a:t>==</a:t>
            </a:r>
            <a:r>
              <a:rPr lang="en-US" altLang="zh-CN" sz="2800" kern="100" dirty="0" smtClean="0">
                <a:solidFill>
                  <a:srgbClr val="E36C0A"/>
                </a:solidFill>
                <a:latin typeface="Times New Roman"/>
                <a:ea typeface="华文细黑"/>
              </a:rPr>
              <a:t>=Br</a:t>
            </a:r>
            <a:r>
              <a:rPr lang="en-US" altLang="zh-CN" sz="2800" kern="100" baseline="-25000" dirty="0" smtClean="0">
                <a:solidFill>
                  <a:srgbClr val="E36C0A"/>
                </a:solidFill>
                <a:latin typeface="Times New Roman"/>
                <a:ea typeface="华文细黑"/>
              </a:rPr>
              <a:t>2</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rPr>
              <a:t>I</a:t>
            </a:r>
            <a:r>
              <a:rPr lang="en-US" altLang="zh-CN" sz="2800" kern="100" baseline="-25000" dirty="0" smtClean="0">
                <a:solidFill>
                  <a:srgbClr val="E36C0A"/>
                </a:solidFill>
                <a:latin typeface="Times New Roman"/>
                <a:ea typeface="华文细黑"/>
              </a:rPr>
              <a:t>2</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rPr>
              <a:t>2NaCl</a:t>
            </a:r>
            <a:endParaRPr lang="zh-CN" altLang="en-US" sz="2800" dirty="0"/>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742435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2" end="2"/>
                                            </p:txEl>
                                          </p:spTgt>
                                        </p:tgtEl>
                                      </p:cBhvr>
                                    </p:animEffect>
                                    <p:set>
                                      <p:cBhvr>
                                        <p:cTn id="17" dur="1" fill="hold">
                                          <p:stCondLst>
                                            <p:cond delay="499"/>
                                          </p:stCondLst>
                                        </p:cTn>
                                        <p:tgtEl>
                                          <p:spTgt spid="3">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6" grpId="0"/>
      <p:bldP spid="6"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7506" y="1185927"/>
            <a:ext cx="10793813" cy="3323987"/>
          </a:xfrm>
          <a:prstGeom prst="rect">
            <a:avLst/>
          </a:prstGeom>
        </p:spPr>
        <p:txBody>
          <a:bodyPr>
            <a:spAutoFit/>
          </a:bodyPr>
          <a:lstStyle/>
          <a:p>
            <a:pPr>
              <a:lnSpc>
                <a:spcPct val="150000"/>
              </a:lnSpc>
            </a:pPr>
            <a:r>
              <a:rPr lang="en-US" altLang="zh-CN" sz="2800" kern="100" dirty="0">
                <a:latin typeface="Times New Roman"/>
                <a:ea typeface="华文细黑"/>
              </a:rPr>
              <a:t>(3)</a:t>
            </a:r>
            <a:r>
              <a:rPr lang="zh-CN" altLang="zh-CN" sz="2800" kern="100" dirty="0">
                <a:latin typeface="Times New Roman"/>
                <a:ea typeface="华文细黑"/>
                <a:cs typeface="Times New Roman"/>
              </a:rPr>
              <a:t>假设</a:t>
            </a:r>
            <a:r>
              <a:rPr lang="en-US" altLang="zh-CN" sz="2800" kern="100" dirty="0" smtClean="0">
                <a:latin typeface="Times New Roman"/>
                <a:ea typeface="华文细黑"/>
              </a:rPr>
              <a:t>NH  </a:t>
            </a:r>
            <a:r>
              <a:rPr lang="zh-CN" altLang="zh-CN" sz="2800" kern="100" dirty="0" smtClean="0">
                <a:latin typeface="Times New Roman"/>
                <a:ea typeface="华文细黑"/>
                <a:cs typeface="Times New Roman"/>
              </a:rPr>
              <a:t>是</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元素</a:t>
            </a:r>
            <a:r>
              <a:rPr lang="en-US" altLang="zh-CN" sz="2800" kern="100" dirty="0">
                <a:latin typeface="Times New Roman"/>
                <a:ea typeface="华文细黑"/>
              </a:rPr>
              <a:t>NH</a:t>
            </a:r>
            <a:r>
              <a:rPr lang="en-US" altLang="zh-CN" sz="2800" kern="100" baseline="-25000" dirty="0">
                <a:latin typeface="Times New Roman"/>
                <a:ea typeface="华文细黑"/>
              </a:rPr>
              <a:t>4</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的阳离子，则</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元素</a:t>
            </a:r>
            <a:r>
              <a:rPr lang="en-US" altLang="zh-CN" sz="2800" kern="100" dirty="0">
                <a:latin typeface="Times New Roman"/>
                <a:ea typeface="华文细黑"/>
              </a:rPr>
              <a:t>NH</a:t>
            </a:r>
            <a:r>
              <a:rPr lang="en-US" altLang="zh-CN" sz="2800" kern="100" baseline="-25000" dirty="0">
                <a:latin typeface="Times New Roman"/>
                <a:ea typeface="华文细黑"/>
              </a:rPr>
              <a:t>4</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在周期表中的位置应该是</a:t>
            </a:r>
            <a:r>
              <a:rPr lang="en-US" altLang="zh-CN" sz="2800" kern="100" dirty="0" smtClean="0">
                <a:latin typeface="Times New Roman"/>
                <a:ea typeface="华文细黑"/>
              </a:rPr>
              <a:t>____________</a:t>
            </a:r>
            <a:r>
              <a:rPr lang="en-US" altLang="zh-CN" sz="2800" kern="100" dirty="0">
                <a:latin typeface="Times New Roman"/>
                <a:ea typeface="华文细黑"/>
              </a:rPr>
              <a:t>_</a:t>
            </a:r>
            <a:r>
              <a:rPr lang="en-US" altLang="zh-CN" sz="2800" kern="100" dirty="0" smtClean="0">
                <a:latin typeface="Times New Roman"/>
                <a:ea typeface="华文细黑"/>
              </a:rPr>
              <a:t>___</a:t>
            </a:r>
            <a:r>
              <a:rPr lang="zh-CN" altLang="zh-CN" sz="2800" kern="100" dirty="0">
                <a:latin typeface="Times New Roman"/>
                <a:ea typeface="华文细黑"/>
                <a:cs typeface="Times New Roman"/>
              </a:rPr>
              <a:t>；</a:t>
            </a:r>
            <a:r>
              <a:rPr lang="en-US" altLang="zh-CN" sz="2800" kern="100" dirty="0">
                <a:latin typeface="Times New Roman"/>
                <a:ea typeface="华文细黑"/>
              </a:rPr>
              <a:t>NH</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的碳酸盐应</a:t>
            </a:r>
            <a:r>
              <a:rPr lang="en-US" altLang="zh-CN" sz="2800" kern="100" dirty="0" smtClean="0">
                <a:latin typeface="Times New Roman"/>
                <a:ea typeface="华文细黑"/>
              </a:rPr>
              <a:t>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易</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不易</a:t>
            </a:r>
            <a:r>
              <a:rPr lang="en-US" altLang="zh-CN" sz="2800" kern="100" dirty="0">
                <a:latin typeface="宋体"/>
                <a:ea typeface="华文细黑"/>
                <a:cs typeface="Times New Roman"/>
              </a:rPr>
              <a:t>”</a:t>
            </a:r>
            <a:r>
              <a:rPr lang="en-US" altLang="zh-CN" sz="2800" kern="100" dirty="0">
                <a:latin typeface="Times New Roman"/>
                <a:ea typeface="华文细黑"/>
              </a:rPr>
              <a:t>)</a:t>
            </a:r>
            <a:r>
              <a:rPr lang="zh-CN" altLang="zh-CN" sz="2800" kern="100" dirty="0">
                <a:latin typeface="Times New Roman"/>
                <a:ea typeface="华文细黑"/>
                <a:cs typeface="Times New Roman"/>
              </a:rPr>
              <a:t>溶于水</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rPr>
              <a:t>NH</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的核电荷数为</a:t>
            </a:r>
            <a:r>
              <a:rPr lang="en-US" altLang="zh-CN" sz="2800" kern="100" dirty="0">
                <a:latin typeface="Times New Roman"/>
                <a:ea typeface="华文细黑"/>
              </a:rPr>
              <a:t>11</a:t>
            </a:r>
            <a:r>
              <a:rPr lang="zh-CN" altLang="zh-CN" sz="2800" kern="100" dirty="0">
                <a:latin typeface="Times New Roman"/>
                <a:ea typeface="华文细黑"/>
                <a:cs typeface="Times New Roman"/>
              </a:rPr>
              <a:t>，周期表中应在第三周期第</a:t>
            </a:r>
            <a:r>
              <a:rPr lang="en-US" altLang="zh-CN" sz="2800" kern="100" dirty="0" err="1">
                <a:latin typeface="宋体"/>
                <a:ea typeface="华文细黑"/>
                <a:cs typeface="Times New Roman"/>
              </a:rPr>
              <a:t>Ⅰ</a:t>
            </a:r>
            <a:r>
              <a:rPr lang="en-US" altLang="zh-CN" sz="2800" kern="100" dirty="0" err="1">
                <a:latin typeface="Times New Roman"/>
                <a:ea typeface="华文细黑"/>
              </a:rPr>
              <a:t>A</a:t>
            </a:r>
            <a:r>
              <a:rPr lang="zh-CN" altLang="zh-CN" sz="2800" kern="100" dirty="0">
                <a:latin typeface="Times New Roman"/>
                <a:ea typeface="华文细黑"/>
                <a:cs typeface="Times New Roman"/>
              </a:rPr>
              <a:t>族，类似于钠，</a:t>
            </a:r>
            <a:r>
              <a:rPr lang="en-US" altLang="zh-CN" sz="2800" kern="100" dirty="0">
                <a:latin typeface="Times New Roman"/>
                <a:ea typeface="华文细黑"/>
              </a:rPr>
              <a:t>NH</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的碳酸盐易溶于水。</a:t>
            </a:r>
            <a:endParaRPr lang="zh-CN" altLang="en-US" sz="2800" dirty="0"/>
          </a:p>
        </p:txBody>
      </p:sp>
      <p:sp>
        <p:nvSpPr>
          <p:cNvPr id="4" name="矩形 3"/>
          <p:cNvSpPr/>
          <p:nvPr/>
        </p:nvSpPr>
        <p:spPr>
          <a:xfrm>
            <a:off x="2566814" y="1917626"/>
            <a:ext cx="6279283"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第三周期第</a:t>
            </a:r>
            <a:r>
              <a:rPr lang="en-US" altLang="zh-CN" sz="2800" kern="100" dirty="0" err="1">
                <a:solidFill>
                  <a:srgbClr val="E36C0A"/>
                </a:solidFill>
                <a:latin typeface="宋体"/>
                <a:ea typeface="华文细黑"/>
                <a:cs typeface="Times New Roman"/>
              </a:rPr>
              <a:t>Ⅰ</a:t>
            </a:r>
            <a:r>
              <a:rPr lang="en-US" altLang="zh-CN" sz="2800" kern="100" dirty="0" err="1">
                <a:solidFill>
                  <a:srgbClr val="E36C0A"/>
                </a:solidFill>
                <a:latin typeface="Times New Roman"/>
                <a:ea typeface="华文细黑"/>
              </a:rPr>
              <a:t>A</a:t>
            </a:r>
            <a:r>
              <a:rPr lang="zh-CN" altLang="zh-CN" sz="2800" kern="100" dirty="0">
                <a:solidFill>
                  <a:srgbClr val="E36C0A"/>
                </a:solidFill>
                <a:latin typeface="Times New Roman"/>
                <a:ea typeface="华文细黑"/>
                <a:cs typeface="Times New Roman"/>
              </a:rPr>
              <a:t>族　</a:t>
            </a:r>
            <a:r>
              <a:rPr lang="en-US" altLang="zh-CN" sz="2800" kern="100" dirty="0" smtClean="0">
                <a:solidFill>
                  <a:srgbClr val="E36C0A"/>
                </a:solidFill>
                <a:latin typeface="Times New Roman"/>
                <a:ea typeface="华文细黑"/>
                <a:cs typeface="Times New Roman"/>
              </a:rPr>
              <a:t>                             </a:t>
            </a:r>
            <a:r>
              <a:rPr lang="zh-CN" altLang="zh-CN" sz="2800" kern="100" dirty="0" smtClean="0">
                <a:solidFill>
                  <a:srgbClr val="E36C0A"/>
                </a:solidFill>
                <a:latin typeface="Times New Roman"/>
                <a:ea typeface="华文细黑"/>
                <a:cs typeface="Times New Roman"/>
              </a:rPr>
              <a:t>易</a:t>
            </a:r>
            <a:endParaRPr lang="zh-CN" altLang="en-US" sz="2800" dirty="0"/>
          </a:p>
        </p:txBody>
      </p:sp>
      <p:graphicFrame>
        <p:nvGraphicFramePr>
          <p:cNvPr id="2" name="对象 1"/>
          <p:cNvGraphicFramePr>
            <a:graphicFrameLocks noChangeAspect="1"/>
          </p:cNvGraphicFramePr>
          <p:nvPr>
            <p:extLst>
              <p:ext uri="{D42A27DB-BD31-4B8C-83A1-F6EECF244321}">
                <p14:modId xmlns:p14="http://schemas.microsoft.com/office/powerpoint/2010/main" val="1226236655"/>
              </p:ext>
            </p:extLst>
          </p:nvPr>
        </p:nvGraphicFramePr>
        <p:xfrm>
          <a:off x="2278782" y="1341562"/>
          <a:ext cx="720080" cy="522631"/>
        </p:xfrm>
        <a:graphic>
          <a:graphicData uri="http://schemas.openxmlformats.org/presentationml/2006/ole">
            <mc:AlternateContent xmlns:mc="http://schemas.openxmlformats.org/markup-compatibility/2006">
              <mc:Choice xmlns:v="urn:schemas-microsoft-com:vml" Requires="v">
                <p:oleObj spid="_x0000_s39945" name="Equation" r:id="rId3" imgW="101520" imgH="241200" progId="Equation.DSMT4">
                  <p:embed/>
                </p:oleObj>
              </mc:Choice>
              <mc:Fallback>
                <p:oleObj name="Equation" r:id="rId3" imgW="101520" imgH="241200" progId="Equation.DSMT4">
                  <p:embed/>
                  <p:pic>
                    <p:nvPicPr>
                      <p:cNvPr id="0" name=""/>
                      <p:cNvPicPr/>
                      <p:nvPr/>
                    </p:nvPicPr>
                    <p:blipFill>
                      <a:blip r:embed="rId4"/>
                      <a:stretch>
                        <a:fillRect/>
                      </a:stretch>
                    </p:blipFill>
                    <p:spPr>
                      <a:xfrm>
                        <a:off x="2278782" y="1341562"/>
                        <a:ext cx="720080" cy="522631"/>
                      </a:xfrm>
                      <a:prstGeom prst="rect">
                        <a:avLst/>
                      </a:prstGeom>
                    </p:spPr>
                  </p:pic>
                </p:oleObj>
              </mc:Fallback>
            </mc:AlternateContent>
          </a:graphicData>
        </a:graphic>
      </p:graphicFrame>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p:cNvSpPr/>
          <p:nvPr/>
        </p:nvSpPr>
        <p:spPr>
          <a:xfrm>
            <a:off x="9839622"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7" name="圆角矩形 6">
            <a:hlinkClick r:id="rId5"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25455360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1" end="1"/>
                                            </p:txEl>
                                          </p:spTgt>
                                        </p:tgtEl>
                                      </p:cBhvr>
                                    </p:animEffect>
                                    <p:set>
                                      <p:cBhvr>
                                        <p:cTn id="17" dur="1" fill="hold">
                                          <p:stCondLst>
                                            <p:cond delay="499"/>
                                          </p:stCondLst>
                                        </p:cTn>
                                        <p:tgtEl>
                                          <p:spTgt spid="3">
                                            <p:txEl>
                                              <p:pRg st="1" end="1"/>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4" grpId="0"/>
      <p:bldP spid="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477466"/>
            <a:ext cx="11232086" cy="511538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位置图示法</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所谓图示法就是采用图形或图表对题目条件进行形象化的展示，直观地揭示题目条件间的内在联系和变化规律，把握解题的关键。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直觉</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验证</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技巧</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直觉，就是一种对问题直接的、有意识的、不经严密逻辑推理的思维，它可以跨越复杂的推理过程，直接得出结论。丰富的知识积累是产生直觉的重要前提，但由于直觉产生的结论只是一种可能的猜测，因此只有对结论进行严格的逻辑论证和检验，才能得出正确的答案。</a:t>
            </a:r>
            <a:endParaRPr lang="zh-CN" altLang="en-US" sz="2800" dirty="0"/>
          </a:p>
        </p:txBody>
      </p:sp>
      <p:sp>
        <p:nvSpPr>
          <p:cNvPr id="4" name="矩形 3"/>
          <p:cNvSpPr/>
          <p:nvPr/>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5" name="组合 4"/>
          <p:cNvGrpSpPr/>
          <p:nvPr/>
        </p:nvGrpSpPr>
        <p:grpSpPr>
          <a:xfrm>
            <a:off x="1" y="-2"/>
            <a:ext cx="1836949" cy="634848"/>
            <a:chOff x="0" y="-2"/>
            <a:chExt cx="1377891" cy="634701"/>
          </a:xfrm>
          <a:solidFill>
            <a:srgbClr val="FFC000"/>
          </a:solidFill>
        </p:grpSpPr>
        <p:sp>
          <p:nvSpPr>
            <p:cNvPr id="6" name="矩形 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7" name="直角三角形 6"/>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8" name="矩形 7"/>
          <p:cNvSpPr/>
          <p:nvPr/>
        </p:nvSpPr>
        <p:spPr>
          <a:xfrm>
            <a:off x="1714780" y="-45640"/>
            <a:ext cx="6468658" cy="670120"/>
          </a:xfrm>
          <a:prstGeom prst="rect">
            <a:avLst/>
          </a:prstGeom>
        </p:spPr>
        <p:txBody>
          <a:bodyPr wrap="square">
            <a:spAutoFit/>
          </a:bodyPr>
          <a:lstStyle/>
          <a:p>
            <a:pPr lvl="0">
              <a:lnSpc>
                <a:spcPct val="130000"/>
              </a:lnSpc>
              <a:defRPr/>
            </a:pPr>
            <a:r>
              <a:rPr lang="zh-CN" altLang="en-US" sz="3200" b="1" dirty="0">
                <a:solidFill>
                  <a:schemeClr val="bg1"/>
                </a:solidFill>
                <a:latin typeface="微软雅黑" pitchFamily="34" charset="-122"/>
                <a:ea typeface="微软雅黑" pitchFamily="34" charset="-122"/>
              </a:rPr>
              <a:t>元素推断的特殊</a:t>
            </a:r>
            <a:r>
              <a:rPr lang="zh-CN" altLang="en-US" sz="3200" b="1" dirty="0" smtClean="0">
                <a:solidFill>
                  <a:schemeClr val="bg1"/>
                </a:solidFill>
                <a:latin typeface="微软雅黑" pitchFamily="34" charset="-122"/>
                <a:ea typeface="微软雅黑" pitchFamily="34" charset="-122"/>
              </a:rPr>
              <a:t>技巧</a:t>
            </a:r>
            <a:r>
              <a:rPr lang="zh-CN" altLang="en-US" sz="3200" b="1" dirty="0">
                <a:solidFill>
                  <a:schemeClr val="bg1"/>
                </a:solidFill>
                <a:latin typeface="微软雅黑" pitchFamily="34" charset="-122"/>
                <a:ea typeface="微软雅黑" pitchFamily="34" charset="-122"/>
              </a:rPr>
              <a:t>举例</a:t>
            </a:r>
            <a:endParaRPr lang="zh-CN" altLang="zh-CN" sz="3200" b="1" dirty="0">
              <a:solidFill>
                <a:schemeClr val="bg1"/>
              </a:solidFill>
              <a:latin typeface="微软雅黑" pitchFamily="34" charset="-122"/>
              <a:ea typeface="微软雅黑" pitchFamily="34" charset="-122"/>
            </a:endParaRPr>
          </a:p>
        </p:txBody>
      </p:sp>
      <p:sp>
        <p:nvSpPr>
          <p:cNvPr id="9" name="文本框 39"/>
          <p:cNvSpPr txBox="1"/>
          <p:nvPr/>
        </p:nvSpPr>
        <p:spPr>
          <a:xfrm>
            <a:off x="190550" y="-87271"/>
            <a:ext cx="648072" cy="830997"/>
          </a:xfrm>
          <a:prstGeom prst="rect">
            <a:avLst/>
          </a:prstGeom>
          <a:noFill/>
        </p:spPr>
        <p:txBody>
          <a:bodyPr wrap="square" rtlCol="0">
            <a:spAutoFit/>
          </a:bodyPr>
          <a:lstStyle/>
          <a:p>
            <a:r>
              <a:rPr lang="en-US" altLang="zh-CN" sz="4800" b="1" dirty="0">
                <a:solidFill>
                  <a:srgbClr val="C25C17"/>
                </a:solidFill>
                <a:latin typeface="Impact" panose="020B0806030902050204" pitchFamily="34" charset="0"/>
                <a:ea typeface="微软雅黑" panose="020B0503020204020204" pitchFamily="34" charset="-122"/>
              </a:rPr>
              <a:t>4</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8837213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8369" y="379406"/>
            <a:ext cx="11232086" cy="1953676"/>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pitchFamily="18" charset="0"/>
                <a:ea typeface="黑体" pitchFamily="49" charset="-122"/>
                <a:cs typeface="Times New Roman"/>
              </a:rPr>
              <a:t>例</a:t>
            </a:r>
            <a:r>
              <a:rPr lang="en-US" altLang="zh-CN" sz="2800" b="1" kern="100" dirty="0">
                <a:solidFill>
                  <a:srgbClr val="0000FF"/>
                </a:solidFill>
                <a:latin typeface="Times New Roman" pitchFamily="18" charset="0"/>
                <a:ea typeface="黑体" pitchFamily="49" charset="-122"/>
                <a:cs typeface="Times New Roman"/>
              </a:rPr>
              <a:t>9</a:t>
            </a:r>
            <a:r>
              <a:rPr lang="zh-CN" altLang="zh-CN" sz="2800" kern="100" dirty="0">
                <a:latin typeface="Times New Roman"/>
                <a:ea typeface="华文细黑"/>
                <a:cs typeface="Times New Roman"/>
              </a:rPr>
              <a:t>　有三种相邻元素</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B</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，已知</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B</a:t>
            </a:r>
            <a:r>
              <a:rPr lang="zh-CN" altLang="zh-CN" sz="2800" kern="100" dirty="0">
                <a:latin typeface="Times New Roman"/>
                <a:ea typeface="华文细黑"/>
                <a:cs typeface="Times New Roman"/>
              </a:rPr>
              <a:t>处于同一周期，且</a:t>
            </a:r>
            <a:r>
              <a:rPr lang="en-US" altLang="zh-CN" sz="2800" kern="100" dirty="0">
                <a:latin typeface="Times New Roman"/>
                <a:ea typeface="华文细黑"/>
              </a:rPr>
              <a:t>B</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处于同一主族相邻位置。又知这三种元素原子的质子数之和是</a:t>
            </a:r>
            <a:r>
              <a:rPr lang="en-US" altLang="zh-CN" sz="2800" kern="100" dirty="0">
                <a:latin typeface="Times New Roman"/>
                <a:ea typeface="华文细黑"/>
              </a:rPr>
              <a:t>31</a:t>
            </a:r>
            <a:r>
              <a:rPr lang="zh-CN" altLang="zh-CN" sz="2800" kern="100" dirty="0">
                <a:latin typeface="Times New Roman"/>
                <a:ea typeface="华文细黑"/>
                <a:cs typeface="Times New Roman"/>
              </a:rPr>
              <a:t>，最外层电子数之和为</a:t>
            </a:r>
            <a:r>
              <a:rPr lang="en-US" altLang="zh-CN" sz="2800" kern="100" dirty="0">
                <a:latin typeface="Times New Roman"/>
                <a:ea typeface="华文细黑"/>
              </a:rPr>
              <a:t>17</a:t>
            </a:r>
            <a:r>
              <a:rPr lang="zh-CN" altLang="zh-CN" sz="2800" kern="100" dirty="0">
                <a:latin typeface="Times New Roman"/>
                <a:ea typeface="华文细黑"/>
                <a:cs typeface="Times New Roman"/>
              </a:rPr>
              <a:t>，试推断</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B</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各为何种元素</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a:hlinkClick r:id="rId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847806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478369" y="379406"/>
            <a:ext cx="11232086" cy="1307089"/>
          </a:xfrm>
          <a:prstGeom prst="rect">
            <a:avLst/>
          </a:prstGeom>
        </p:spPr>
        <p:txBody>
          <a:bodyPr>
            <a:spAutoFit/>
          </a:bodyPr>
          <a:lstStyle/>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设</a:t>
            </a:r>
            <a:r>
              <a:rPr lang="en-US" altLang="zh-CN" sz="2800" kern="100" dirty="0">
                <a:latin typeface="Times New Roman"/>
                <a:ea typeface="华文细黑"/>
              </a:rPr>
              <a:t>B</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的最外层电子数为</a:t>
            </a:r>
            <a:r>
              <a:rPr lang="en-US" altLang="zh-CN" sz="2800" i="1" kern="100" dirty="0">
                <a:latin typeface="Times New Roman"/>
                <a:ea typeface="华文细黑"/>
              </a:rPr>
              <a:t>x</a:t>
            </a:r>
            <a:r>
              <a:rPr lang="zh-CN" altLang="zh-CN" sz="2800" kern="100" dirty="0">
                <a:latin typeface="Times New Roman"/>
                <a:ea typeface="华文细黑"/>
                <a:cs typeface="Times New Roman"/>
              </a:rPr>
              <a:t>，</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B</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相对位置如下图所示，则</a:t>
            </a:r>
            <a:r>
              <a:rPr lang="en-US" altLang="zh-CN" sz="2800" kern="100" dirty="0">
                <a:latin typeface="Times New Roman"/>
                <a:ea typeface="华文细黑"/>
              </a:rPr>
              <a:t>A</a:t>
            </a:r>
            <a:r>
              <a:rPr lang="zh-CN" altLang="zh-CN" sz="2800" kern="100" dirty="0">
                <a:latin typeface="Times New Roman"/>
                <a:ea typeface="华文细黑"/>
                <a:cs typeface="Times New Roman"/>
              </a:rPr>
              <a:t>的最外层电子数为</a:t>
            </a:r>
            <a:r>
              <a:rPr lang="en-US" altLang="zh-CN" sz="2800" i="1" kern="100" dirty="0">
                <a:latin typeface="Times New Roman"/>
                <a:ea typeface="华文细黑"/>
              </a:rPr>
              <a:t>x</a:t>
            </a:r>
            <a:r>
              <a:rPr lang="en-US" altLang="zh-CN" sz="2800" kern="100" dirty="0">
                <a:latin typeface="Times New Roman"/>
                <a:ea typeface="华文细黑"/>
              </a:rPr>
              <a:t>±1</a:t>
            </a:r>
            <a:r>
              <a:rPr lang="zh-CN" altLang="zh-CN" sz="2800" kern="100" dirty="0">
                <a:latin typeface="Times New Roman"/>
                <a:ea typeface="华文细黑"/>
                <a:cs typeface="Times New Roman"/>
              </a:rPr>
              <a:t>。</a:t>
            </a:r>
            <a:endParaRPr lang="zh-CN" altLang="en-US" sz="2800" dirty="0"/>
          </a:p>
        </p:txBody>
      </p:sp>
      <p:pic>
        <p:nvPicPr>
          <p:cNvPr id="34818" name="Picture 2" descr="去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1055" y="1845618"/>
            <a:ext cx="5854431" cy="1452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对象 3"/>
          <p:cNvGraphicFramePr>
            <a:graphicFrameLocks noChangeAspect="1"/>
          </p:cNvGraphicFramePr>
          <p:nvPr>
            <p:extLst>
              <p:ext uri="{D42A27DB-BD31-4B8C-83A1-F6EECF244321}">
                <p14:modId xmlns:p14="http://schemas.microsoft.com/office/powerpoint/2010/main" val="2204703221"/>
              </p:ext>
            </p:extLst>
          </p:nvPr>
        </p:nvGraphicFramePr>
        <p:xfrm>
          <a:off x="605924" y="3553673"/>
          <a:ext cx="8121650" cy="1373188"/>
        </p:xfrm>
        <a:graphic>
          <a:graphicData uri="http://schemas.openxmlformats.org/presentationml/2006/ole">
            <mc:AlternateContent xmlns:mc="http://schemas.openxmlformats.org/markup-compatibility/2006">
              <mc:Choice xmlns:v="urn:schemas-microsoft-com:vml" Requires="v">
                <p:oleObj spid="_x0000_s40967" name="文档" r:id="rId5" imgW="8121364" imgH="1372841" progId="Word.Document.12">
                  <p:embed/>
                </p:oleObj>
              </mc:Choice>
              <mc:Fallback>
                <p:oleObj name="文档" r:id="rId5" imgW="8121364" imgH="1372841" progId="Word.Document.12">
                  <p:embed/>
                  <p:pic>
                    <p:nvPicPr>
                      <p:cNvPr id="0" name=""/>
                      <p:cNvPicPr/>
                      <p:nvPr/>
                    </p:nvPicPr>
                    <p:blipFill>
                      <a:blip r:embed="rId6"/>
                      <a:stretch>
                        <a:fillRect/>
                      </a:stretch>
                    </p:blipFill>
                    <p:spPr>
                      <a:xfrm>
                        <a:off x="605924" y="3553673"/>
                        <a:ext cx="8121650" cy="1373188"/>
                      </a:xfrm>
                      <a:prstGeom prst="rect">
                        <a:avLst/>
                      </a:prstGeom>
                    </p:spPr>
                  </p:pic>
                </p:oleObj>
              </mc:Fallback>
            </mc:AlternateContent>
          </a:graphicData>
        </a:graphic>
      </p:graphicFrame>
      <p:sp>
        <p:nvSpPr>
          <p:cNvPr id="5" name="矩形 4"/>
          <p:cNvSpPr/>
          <p:nvPr/>
        </p:nvSpPr>
        <p:spPr>
          <a:xfrm>
            <a:off x="521562" y="4422805"/>
            <a:ext cx="10793813" cy="2031325"/>
          </a:xfrm>
          <a:prstGeom prst="rect">
            <a:avLst/>
          </a:prstGeom>
        </p:spPr>
        <p:txBody>
          <a:bodyPr>
            <a:spAutoFit/>
          </a:bodyPr>
          <a:lstStyle/>
          <a:p>
            <a:pPr>
              <a:lnSpc>
                <a:spcPct val="150000"/>
              </a:lnSpc>
            </a:pPr>
            <a:r>
              <a:rPr lang="en-US" altLang="zh-CN" sz="2800" i="1" kern="100" dirty="0">
                <a:latin typeface="Times New Roman"/>
                <a:ea typeface="华文细黑"/>
              </a:rPr>
              <a:t>x</a:t>
            </a:r>
            <a:r>
              <a:rPr lang="zh-CN" altLang="zh-CN" sz="2800" kern="100" dirty="0">
                <a:latin typeface="Times New Roman"/>
                <a:ea typeface="华文细黑"/>
                <a:cs typeface="Times New Roman"/>
              </a:rPr>
              <a:t>＝</a:t>
            </a:r>
            <a:r>
              <a:rPr lang="en-US" altLang="zh-CN" sz="2800" kern="100" dirty="0">
                <a:latin typeface="Times New Roman"/>
                <a:ea typeface="华文细黑"/>
              </a:rPr>
              <a:t>6</a:t>
            </a:r>
            <a:r>
              <a:rPr lang="zh-CN" altLang="zh-CN" sz="2800" kern="100" dirty="0">
                <a:latin typeface="Times New Roman"/>
                <a:ea typeface="华文细黑"/>
                <a:cs typeface="Times New Roman"/>
              </a:rPr>
              <a:t>，第</a:t>
            </a:r>
            <a:r>
              <a:rPr lang="en-US" altLang="zh-CN" sz="2800" kern="100" dirty="0" err="1">
                <a:latin typeface="宋体"/>
                <a:ea typeface="华文细黑"/>
                <a:cs typeface="Times New Roman"/>
              </a:rPr>
              <a:t>Ⅵ</a:t>
            </a:r>
            <a:r>
              <a:rPr lang="en-US" altLang="zh-CN" sz="2800" kern="100" dirty="0" err="1">
                <a:latin typeface="Times New Roman"/>
                <a:ea typeface="华文细黑"/>
              </a:rPr>
              <a:t>A</a:t>
            </a:r>
            <a:r>
              <a:rPr lang="zh-CN" altLang="zh-CN" sz="2800" kern="100" dirty="0">
                <a:latin typeface="Times New Roman"/>
                <a:ea typeface="华文细黑"/>
                <a:cs typeface="Times New Roman"/>
              </a:rPr>
              <a:t>的</a:t>
            </a:r>
            <a:r>
              <a:rPr lang="en-US" altLang="zh-CN" sz="2800" kern="100" dirty="0">
                <a:latin typeface="Times New Roman"/>
                <a:ea typeface="华文细黑"/>
              </a:rPr>
              <a:t>O</a:t>
            </a:r>
            <a:r>
              <a:rPr lang="zh-CN" altLang="zh-CN" sz="2800" kern="100" dirty="0">
                <a:latin typeface="Times New Roman"/>
                <a:ea typeface="华文细黑"/>
                <a:cs typeface="Times New Roman"/>
              </a:rPr>
              <a:t>、</a:t>
            </a:r>
            <a:r>
              <a:rPr lang="en-US" altLang="zh-CN" sz="2800" kern="100" dirty="0">
                <a:latin typeface="Times New Roman"/>
                <a:ea typeface="华文细黑"/>
              </a:rPr>
              <a:t>S</a:t>
            </a:r>
            <a:r>
              <a:rPr lang="zh-CN" altLang="zh-CN" sz="2800" kern="100" dirty="0">
                <a:latin typeface="Times New Roman"/>
                <a:ea typeface="华文细黑"/>
                <a:cs typeface="Times New Roman"/>
              </a:rPr>
              <a:t>两元素的质子数之和为</a:t>
            </a:r>
            <a:r>
              <a:rPr lang="en-US" altLang="zh-CN" sz="2800" kern="100" dirty="0">
                <a:latin typeface="Times New Roman"/>
                <a:ea typeface="华文细黑"/>
              </a:rPr>
              <a:t>24</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kern="100" dirty="0" smtClean="0">
                <a:latin typeface="Times New Roman"/>
                <a:ea typeface="华文细黑"/>
                <a:cs typeface="Times New Roman"/>
              </a:rPr>
              <a:t>则</a:t>
            </a:r>
            <a:r>
              <a:rPr lang="en-US" altLang="zh-CN" sz="2800" kern="100" dirty="0">
                <a:latin typeface="Times New Roman"/>
                <a:ea typeface="华文细黑"/>
              </a:rPr>
              <a:t>A</a:t>
            </a:r>
            <a:r>
              <a:rPr lang="zh-CN" altLang="zh-CN" sz="2800" kern="100" dirty="0">
                <a:latin typeface="Times New Roman"/>
                <a:ea typeface="华文细黑"/>
                <a:cs typeface="Times New Roman"/>
              </a:rPr>
              <a:t>的质子数为</a:t>
            </a:r>
            <a:r>
              <a:rPr lang="en-US" altLang="zh-CN" sz="2800" kern="100" dirty="0">
                <a:latin typeface="Times New Roman"/>
                <a:ea typeface="华文细黑"/>
              </a:rPr>
              <a:t>31</a:t>
            </a:r>
            <a:r>
              <a:rPr lang="zh-CN" altLang="zh-CN" sz="2800" kern="100" dirty="0">
                <a:latin typeface="Times New Roman"/>
                <a:ea typeface="华文细黑"/>
                <a:cs typeface="Times New Roman"/>
              </a:rPr>
              <a:t>－</a:t>
            </a:r>
            <a:r>
              <a:rPr lang="en-US" altLang="zh-CN" sz="2800" kern="100" dirty="0">
                <a:latin typeface="Times New Roman"/>
                <a:ea typeface="华文细黑"/>
              </a:rPr>
              <a:t>24</a:t>
            </a:r>
            <a:r>
              <a:rPr lang="zh-CN" altLang="zh-CN" sz="2800" kern="100" dirty="0">
                <a:latin typeface="Times New Roman"/>
                <a:ea typeface="华文细黑"/>
                <a:cs typeface="Times New Roman"/>
              </a:rPr>
              <a:t>＝</a:t>
            </a:r>
            <a:r>
              <a:rPr lang="en-US" altLang="zh-CN" sz="2800" kern="100" dirty="0">
                <a:latin typeface="Times New Roman"/>
                <a:ea typeface="华文细黑"/>
              </a:rPr>
              <a:t>7</a:t>
            </a:r>
            <a:r>
              <a:rPr lang="zh-CN" altLang="zh-CN" sz="2800" kern="100" dirty="0">
                <a:latin typeface="Times New Roman"/>
                <a:ea typeface="华文细黑"/>
                <a:cs typeface="Times New Roman"/>
              </a:rPr>
              <a:t>，即</a:t>
            </a:r>
            <a:r>
              <a:rPr lang="en-US" altLang="zh-CN" sz="2800" kern="100" dirty="0">
                <a:latin typeface="Times New Roman"/>
                <a:ea typeface="华文细黑"/>
              </a:rPr>
              <a:t>A</a:t>
            </a:r>
            <a:r>
              <a:rPr lang="zh-CN" altLang="zh-CN" sz="2800" kern="100" dirty="0">
                <a:latin typeface="Times New Roman"/>
                <a:ea typeface="华文细黑"/>
                <a:cs typeface="Times New Roman"/>
              </a:rPr>
              <a:t>为</a:t>
            </a:r>
            <a:r>
              <a:rPr lang="en-US" altLang="zh-CN" sz="2800" kern="100" dirty="0">
                <a:latin typeface="Times New Roman"/>
                <a:ea typeface="华文细黑"/>
              </a:rPr>
              <a:t>N</a:t>
            </a:r>
            <a:r>
              <a:rPr lang="zh-CN" altLang="zh-CN" sz="2800" kern="100" dirty="0">
                <a:latin typeface="Times New Roman"/>
                <a:ea typeface="华文细黑"/>
                <a:cs typeface="Times New Roman"/>
              </a:rPr>
              <a:t>元素，</a:t>
            </a:r>
            <a:r>
              <a:rPr lang="en-US" altLang="zh-CN" sz="2800" kern="100" dirty="0">
                <a:latin typeface="Times New Roman"/>
                <a:ea typeface="华文细黑"/>
              </a:rPr>
              <a:t>B</a:t>
            </a:r>
            <a:r>
              <a:rPr lang="zh-CN" altLang="zh-CN" sz="2800" kern="100" dirty="0">
                <a:latin typeface="Times New Roman"/>
                <a:ea typeface="华文细黑"/>
                <a:cs typeface="Times New Roman"/>
              </a:rPr>
              <a:t>为</a:t>
            </a:r>
            <a:r>
              <a:rPr lang="en-US" altLang="zh-CN" sz="2800" kern="100" dirty="0">
                <a:latin typeface="Times New Roman"/>
                <a:ea typeface="华文细黑"/>
              </a:rPr>
              <a:t>O</a:t>
            </a:r>
            <a:r>
              <a:rPr lang="zh-CN" altLang="zh-CN" sz="2800" kern="100" dirty="0">
                <a:latin typeface="Times New Roman"/>
                <a:ea typeface="华文细黑"/>
                <a:cs typeface="Times New Roman"/>
              </a:rPr>
              <a:t>元素，</a:t>
            </a:r>
            <a:r>
              <a:rPr lang="en-US" altLang="zh-CN" sz="2800" kern="100" dirty="0">
                <a:latin typeface="Times New Roman"/>
                <a:ea typeface="华文细黑"/>
              </a:rPr>
              <a:t>C</a:t>
            </a:r>
            <a:r>
              <a:rPr lang="zh-CN" altLang="zh-CN" sz="2800" kern="100" dirty="0">
                <a:latin typeface="Times New Roman"/>
                <a:ea typeface="华文细黑"/>
                <a:cs typeface="Times New Roman"/>
              </a:rPr>
              <a:t>为</a:t>
            </a:r>
            <a:r>
              <a:rPr lang="en-US" altLang="zh-CN" sz="2800" kern="100" dirty="0">
                <a:latin typeface="Times New Roman"/>
                <a:ea typeface="华文细黑"/>
              </a:rPr>
              <a:t>S</a:t>
            </a:r>
            <a:r>
              <a:rPr lang="zh-CN" altLang="zh-CN" sz="2800" kern="100" dirty="0">
                <a:latin typeface="Times New Roman"/>
                <a:ea typeface="华文细黑"/>
                <a:cs typeface="Times New Roman"/>
              </a:rPr>
              <a:t>元素</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50"/>
                </a:solidFill>
                <a:latin typeface="Times New Roman"/>
                <a:cs typeface="Times New Roman"/>
              </a:rPr>
              <a:t>　</a:t>
            </a:r>
            <a:r>
              <a:rPr lang="en-US" altLang="zh-CN" sz="2800" kern="100" dirty="0">
                <a:solidFill>
                  <a:schemeClr val="accent6">
                    <a:lumMod val="75000"/>
                  </a:schemeClr>
                </a:solidFill>
                <a:latin typeface="Times New Roman"/>
                <a:ea typeface="华文细黑"/>
                <a:cs typeface="Courier New"/>
              </a:rPr>
              <a:t>A</a:t>
            </a:r>
            <a:r>
              <a:rPr lang="zh-CN" altLang="zh-CN" sz="2800" kern="100" dirty="0">
                <a:solidFill>
                  <a:schemeClr val="accent6">
                    <a:lumMod val="75000"/>
                  </a:schemeClr>
                </a:solidFill>
                <a:latin typeface="Times New Roman"/>
                <a:ea typeface="华文细黑"/>
                <a:cs typeface="Times New Roman"/>
              </a:rPr>
              <a:t>为</a:t>
            </a:r>
            <a:r>
              <a:rPr lang="en-US" altLang="zh-CN" sz="2800" kern="100" dirty="0">
                <a:solidFill>
                  <a:schemeClr val="accent6">
                    <a:lumMod val="75000"/>
                  </a:schemeClr>
                </a:solidFill>
                <a:latin typeface="Times New Roman"/>
                <a:ea typeface="华文细黑"/>
                <a:cs typeface="Courier New"/>
              </a:rPr>
              <a:t>N</a:t>
            </a:r>
            <a:r>
              <a:rPr lang="zh-CN" altLang="zh-CN" sz="2800" kern="100" dirty="0">
                <a:solidFill>
                  <a:schemeClr val="accent6">
                    <a:lumMod val="75000"/>
                  </a:schemeClr>
                </a:solidFill>
                <a:latin typeface="Times New Roman"/>
                <a:ea typeface="华文细黑"/>
                <a:cs typeface="Times New Roman"/>
              </a:rPr>
              <a:t>元素，</a:t>
            </a:r>
            <a:r>
              <a:rPr lang="en-US" altLang="zh-CN" sz="2800" kern="100" dirty="0">
                <a:solidFill>
                  <a:schemeClr val="accent6">
                    <a:lumMod val="75000"/>
                  </a:schemeClr>
                </a:solidFill>
                <a:latin typeface="Times New Roman"/>
                <a:ea typeface="华文细黑"/>
                <a:cs typeface="Courier New"/>
              </a:rPr>
              <a:t>B</a:t>
            </a:r>
            <a:r>
              <a:rPr lang="zh-CN" altLang="zh-CN" sz="2800" kern="100" dirty="0">
                <a:solidFill>
                  <a:schemeClr val="accent6">
                    <a:lumMod val="75000"/>
                  </a:schemeClr>
                </a:solidFill>
                <a:latin typeface="Times New Roman"/>
                <a:ea typeface="华文细黑"/>
                <a:cs typeface="Times New Roman"/>
              </a:rPr>
              <a:t>为</a:t>
            </a:r>
            <a:r>
              <a:rPr lang="en-US" altLang="zh-CN" sz="2800" kern="100" dirty="0">
                <a:solidFill>
                  <a:schemeClr val="accent6">
                    <a:lumMod val="75000"/>
                  </a:schemeClr>
                </a:solidFill>
                <a:latin typeface="Times New Roman"/>
                <a:ea typeface="华文细黑"/>
                <a:cs typeface="Courier New"/>
              </a:rPr>
              <a:t>O</a:t>
            </a:r>
            <a:r>
              <a:rPr lang="zh-CN" altLang="zh-CN" sz="2800" kern="100" dirty="0">
                <a:solidFill>
                  <a:schemeClr val="accent6">
                    <a:lumMod val="75000"/>
                  </a:schemeClr>
                </a:solidFill>
                <a:latin typeface="Times New Roman"/>
                <a:ea typeface="华文细黑"/>
                <a:cs typeface="Times New Roman"/>
              </a:rPr>
              <a:t>元素，</a:t>
            </a:r>
            <a:r>
              <a:rPr lang="en-US" altLang="zh-CN" sz="2800" kern="100" dirty="0">
                <a:solidFill>
                  <a:schemeClr val="accent6">
                    <a:lumMod val="75000"/>
                  </a:schemeClr>
                </a:solidFill>
                <a:latin typeface="Times New Roman"/>
                <a:ea typeface="华文细黑"/>
                <a:cs typeface="Courier New"/>
              </a:rPr>
              <a:t>C</a:t>
            </a:r>
            <a:r>
              <a:rPr lang="zh-CN" altLang="zh-CN" sz="2800" kern="100" dirty="0">
                <a:solidFill>
                  <a:schemeClr val="accent6">
                    <a:lumMod val="75000"/>
                  </a:schemeClr>
                </a:solidFill>
                <a:latin typeface="Times New Roman"/>
                <a:ea typeface="华文细黑"/>
                <a:cs typeface="Times New Roman"/>
              </a:rPr>
              <a:t>为</a:t>
            </a:r>
            <a:r>
              <a:rPr lang="en-US" altLang="zh-CN" sz="2800" kern="100" dirty="0">
                <a:solidFill>
                  <a:schemeClr val="accent6">
                    <a:lumMod val="75000"/>
                  </a:schemeClr>
                </a:solidFill>
                <a:latin typeface="Times New Roman"/>
                <a:ea typeface="华文细黑"/>
                <a:cs typeface="Courier New"/>
              </a:rPr>
              <a:t>S</a:t>
            </a:r>
            <a:r>
              <a:rPr lang="zh-CN" altLang="zh-CN" sz="2800" kern="100" dirty="0">
                <a:solidFill>
                  <a:schemeClr val="accent6">
                    <a:lumMod val="75000"/>
                  </a:schemeClr>
                </a:solidFill>
                <a:latin typeface="Times New Roman"/>
                <a:ea typeface="华文细黑"/>
                <a:cs typeface="Times New Roman"/>
              </a:rPr>
              <a:t>元素</a:t>
            </a:r>
            <a:r>
              <a:rPr lang="zh-CN" altLang="zh-CN" sz="2800" kern="100" dirty="0" smtClean="0">
                <a:solidFill>
                  <a:schemeClr val="accent6">
                    <a:lumMod val="75000"/>
                  </a:schemeClr>
                </a:solidFill>
                <a:latin typeface="Times New Roman"/>
                <a:ea typeface="华文细黑"/>
                <a:cs typeface="Times New Roman"/>
              </a:rPr>
              <a:t>。</a:t>
            </a:r>
            <a:endParaRPr lang="zh-CN" altLang="zh-CN" sz="1050" kern="100" dirty="0">
              <a:solidFill>
                <a:schemeClr val="accent6">
                  <a:lumMod val="75000"/>
                </a:schemeClr>
              </a:solidFill>
              <a:latin typeface="宋体"/>
              <a:cs typeface="Courier New"/>
            </a:endParaRPr>
          </a:p>
        </p:txBody>
      </p:sp>
    </p:spTree>
    <p:extLst>
      <p:ext uri="{BB962C8B-B14F-4D97-AF65-F5344CB8AC3E}">
        <p14:creationId xmlns:p14="http://schemas.microsoft.com/office/powerpoint/2010/main" val="2015627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75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4818"/>
                                        </p:tgtEl>
                                        <p:attrNameLst>
                                          <p:attrName>style.visibility</p:attrName>
                                        </p:attrNameLst>
                                      </p:cBhvr>
                                      <p:to>
                                        <p:strVal val="visible"/>
                                      </p:to>
                                    </p:set>
                                    <p:animEffect transition="in" filter="blinds(horizontal)">
                                      <p:cBhvr>
                                        <p:cTn id="10" dur="750"/>
                                        <p:tgtEl>
                                          <p:spTgt spid="34818"/>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750"/>
                                        <p:tgtEl>
                                          <p:spTgt spid="4"/>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blinds(horizontal)">
                                      <p:cBhvr>
                                        <p:cTn id="18" dur="750"/>
                                        <p:tgtEl>
                                          <p:spTgt spid="5">
                                            <p:txEl>
                                              <p:pRg st="0" end="0"/>
                                            </p:txEl>
                                          </p:spTgt>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blinds(horizontal)">
                                      <p:cBhvr>
                                        <p:cTn id="22" dur="750"/>
                                        <p:tgtEl>
                                          <p:spTgt spid="5">
                                            <p:txEl>
                                              <p:pRg st="1" end="1"/>
                                            </p:txEl>
                                          </p:spTgt>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blinds(horizontal)">
                                      <p:cBhvr>
                                        <p:cTn id="26" dur="75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95686" y="549474"/>
            <a:ext cx="11388152"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根据核外电子的排布规律</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(1)</a:t>
            </a:r>
            <a:r>
              <a:rPr lang="zh-CN" altLang="zh-CN" sz="2800" kern="100" dirty="0">
                <a:latin typeface="Times New Roman"/>
                <a:ea typeface="华文细黑"/>
                <a:cs typeface="Times New Roman"/>
              </a:rPr>
              <a:t>最外层电子规律</a:t>
            </a:r>
            <a:endParaRPr lang="zh-CN" altLang="zh-CN" sz="280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197838157"/>
              </p:ext>
            </p:extLst>
          </p:nvPr>
        </p:nvGraphicFramePr>
        <p:xfrm>
          <a:off x="550590" y="1883405"/>
          <a:ext cx="7694603" cy="3635162"/>
        </p:xfrm>
        <a:graphic>
          <a:graphicData uri="http://schemas.openxmlformats.org/drawingml/2006/table">
            <a:tbl>
              <a:tblPr/>
              <a:tblGrid>
                <a:gridCol w="1713781"/>
                <a:gridCol w="960040"/>
                <a:gridCol w="3373087"/>
                <a:gridCol w="1647695"/>
              </a:tblGrid>
              <a:tr h="1615628">
                <a:tc>
                  <a:txBody>
                    <a:bodyPr/>
                    <a:lstStyle/>
                    <a:p>
                      <a:pPr algn="l">
                        <a:lnSpc>
                          <a:spcPct val="150000"/>
                        </a:lnSpc>
                        <a:spcAft>
                          <a:spcPts val="0"/>
                        </a:spcAft>
                      </a:pPr>
                      <a:r>
                        <a:rPr lang="zh-CN" sz="2800" kern="100" dirty="0">
                          <a:effectLst/>
                          <a:latin typeface="Times New Roman"/>
                          <a:ea typeface="华文细黑"/>
                          <a:cs typeface="Times New Roman"/>
                        </a:rPr>
                        <a:t>最外层电子数</a:t>
                      </a:r>
                      <a:r>
                        <a:rPr lang="en-US" sz="2800" kern="100" dirty="0">
                          <a:effectLst/>
                          <a:latin typeface="Times New Roman"/>
                          <a:ea typeface="华文细黑"/>
                          <a:cs typeface="Courier New"/>
                        </a:rPr>
                        <a:t>(</a:t>
                      </a:r>
                      <a:r>
                        <a:rPr lang="en-US" sz="2800" i="1" kern="100" dirty="0">
                          <a:effectLst/>
                          <a:latin typeface="Times New Roman"/>
                          <a:ea typeface="华文细黑"/>
                          <a:cs typeface="Courier New"/>
                        </a:rPr>
                        <a:t>N</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3</a:t>
                      </a:r>
                      <a:r>
                        <a:rPr lang="en-US" sz="2800" kern="100">
                          <a:effectLst/>
                          <a:latin typeface="宋体"/>
                          <a:ea typeface="华文细黑"/>
                          <a:cs typeface="Times New Roman"/>
                        </a:rPr>
                        <a:t>≤</a:t>
                      </a:r>
                      <a:r>
                        <a:rPr lang="en-US" sz="2800" i="1" kern="100">
                          <a:effectLst/>
                          <a:latin typeface="Times New Roman"/>
                          <a:ea typeface="华文细黑"/>
                          <a:cs typeface="Courier New"/>
                        </a:rPr>
                        <a:t>N</a:t>
                      </a:r>
                      <a:r>
                        <a:rPr lang="en-US" sz="2800" kern="100">
                          <a:effectLst/>
                          <a:latin typeface="Times New Roman"/>
                          <a:ea typeface="华文细黑"/>
                          <a:cs typeface="Courier New"/>
                        </a:rPr>
                        <a:t>&lt;8</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a:effectLst/>
                          <a:latin typeface="Times New Roman"/>
                          <a:ea typeface="华文细黑"/>
                          <a:cs typeface="Courier New"/>
                        </a:rPr>
                        <a:t>N</a:t>
                      </a:r>
                      <a:r>
                        <a:rPr lang="zh-CN" sz="2800" kern="100">
                          <a:effectLst/>
                          <a:latin typeface="Times New Roman"/>
                          <a:ea typeface="华文细黑"/>
                          <a:cs typeface="Times New Roman"/>
                        </a:rPr>
                        <a:t>＝</a:t>
                      </a:r>
                      <a:r>
                        <a:rPr lang="en-US" sz="2800" kern="100">
                          <a:effectLst/>
                          <a:latin typeface="Times New Roman"/>
                          <a:ea typeface="华文细黑"/>
                          <a:cs typeface="Courier New"/>
                        </a:rPr>
                        <a:t>1</a:t>
                      </a:r>
                      <a:r>
                        <a:rPr lang="zh-CN" sz="2800" kern="100">
                          <a:effectLst/>
                          <a:latin typeface="Times New Roman"/>
                          <a:ea typeface="华文细黑"/>
                          <a:cs typeface="Times New Roman"/>
                        </a:rPr>
                        <a:t>或</a:t>
                      </a:r>
                      <a:r>
                        <a:rPr lang="en-US" sz="2800" kern="100">
                          <a:effectLst/>
                          <a:latin typeface="Times New Roman"/>
                          <a:ea typeface="华文细黑"/>
                          <a:cs typeface="Courier New"/>
                        </a:rPr>
                        <a:t>2</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i="1" kern="100" dirty="0">
                          <a:effectLst/>
                          <a:latin typeface="Times New Roman"/>
                          <a:ea typeface="华文细黑"/>
                          <a:cs typeface="Courier New"/>
                        </a:rPr>
                        <a:t>N</a:t>
                      </a:r>
                      <a:r>
                        <a:rPr lang="en-US" sz="2800" kern="100" dirty="0">
                          <a:effectLst/>
                          <a:latin typeface="Times New Roman"/>
                          <a:ea typeface="华文细黑"/>
                          <a:cs typeface="Courier New"/>
                        </a:rPr>
                        <a:t>&gt;</a:t>
                      </a:r>
                      <a:r>
                        <a:rPr lang="zh-CN" sz="2800" kern="100" dirty="0">
                          <a:effectLst/>
                          <a:latin typeface="Times New Roman"/>
                          <a:ea typeface="华文细黑"/>
                          <a:cs typeface="Times New Roman"/>
                        </a:rPr>
                        <a:t>次外层电子数</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19534">
                <a:tc>
                  <a:txBody>
                    <a:bodyPr/>
                    <a:lstStyle/>
                    <a:p>
                      <a:pPr algn="l">
                        <a:lnSpc>
                          <a:spcPct val="150000"/>
                        </a:lnSpc>
                        <a:spcAft>
                          <a:spcPts val="0"/>
                        </a:spcAft>
                      </a:pPr>
                      <a:r>
                        <a:rPr lang="zh-CN" sz="2800" kern="100" dirty="0">
                          <a:effectLst/>
                          <a:latin typeface="Times New Roman"/>
                          <a:ea typeface="华文细黑"/>
                          <a:cs typeface="Times New Roman"/>
                        </a:rPr>
                        <a:t>元素在周期表中的位置</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主族</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a:effectLst/>
                          <a:latin typeface="Times New Roman"/>
                          <a:ea typeface="华文细黑"/>
                          <a:cs typeface="Times New Roman"/>
                        </a:rPr>
                        <a:t>第</a:t>
                      </a:r>
                      <a:r>
                        <a:rPr lang="en-US" sz="2800" kern="100">
                          <a:effectLst/>
                          <a:latin typeface="宋体"/>
                          <a:ea typeface="华文细黑"/>
                          <a:cs typeface="Times New Roman"/>
                        </a:rPr>
                        <a:t>Ⅰ</a:t>
                      </a:r>
                      <a:r>
                        <a:rPr lang="en-US" sz="2800" kern="100">
                          <a:effectLst/>
                          <a:latin typeface="Times New Roman"/>
                          <a:ea typeface="华文细黑"/>
                          <a:cs typeface="Courier New"/>
                        </a:rPr>
                        <a:t>A</a:t>
                      </a:r>
                      <a:r>
                        <a:rPr lang="zh-CN" sz="2800" kern="100">
                          <a:effectLst/>
                          <a:latin typeface="Times New Roman"/>
                          <a:ea typeface="华文细黑"/>
                          <a:cs typeface="Times New Roman"/>
                        </a:rPr>
                        <a:t>族、第</a:t>
                      </a:r>
                      <a:r>
                        <a:rPr lang="en-US" sz="2800" kern="100">
                          <a:effectLst/>
                          <a:latin typeface="宋体"/>
                          <a:ea typeface="华文细黑"/>
                          <a:cs typeface="Times New Roman"/>
                        </a:rPr>
                        <a:t>Ⅱ</a:t>
                      </a:r>
                      <a:r>
                        <a:rPr lang="en-US" sz="2800" kern="100">
                          <a:effectLst/>
                          <a:latin typeface="Times New Roman"/>
                          <a:ea typeface="华文细黑"/>
                          <a:cs typeface="Courier New"/>
                        </a:rPr>
                        <a:t>A</a:t>
                      </a:r>
                      <a:r>
                        <a:rPr lang="zh-CN" sz="2800" kern="100">
                          <a:effectLst/>
                          <a:latin typeface="Times New Roman"/>
                          <a:ea typeface="华文细黑"/>
                          <a:cs typeface="Times New Roman"/>
                        </a:rPr>
                        <a:t>族、第</a:t>
                      </a:r>
                      <a:r>
                        <a:rPr lang="en-US" sz="2800" kern="100">
                          <a:effectLst/>
                          <a:latin typeface="宋体"/>
                          <a:ea typeface="华文细黑"/>
                          <a:cs typeface="Times New Roman"/>
                        </a:rPr>
                        <a:t>Ⅷ</a:t>
                      </a:r>
                      <a:r>
                        <a:rPr lang="zh-CN" sz="2800" kern="100">
                          <a:effectLst/>
                          <a:latin typeface="Times New Roman"/>
                          <a:ea typeface="华文细黑"/>
                          <a:cs typeface="Times New Roman"/>
                        </a:rPr>
                        <a:t>族、副族、</a:t>
                      </a:r>
                      <a:r>
                        <a:rPr lang="en-US" sz="2800" kern="100">
                          <a:effectLst/>
                          <a:latin typeface="Times New Roman"/>
                          <a:ea typeface="华文细黑"/>
                          <a:cs typeface="Courier New"/>
                        </a:rPr>
                        <a:t>0</a:t>
                      </a:r>
                      <a:r>
                        <a:rPr lang="zh-CN" sz="2800" kern="100">
                          <a:effectLst/>
                          <a:latin typeface="Times New Roman"/>
                          <a:ea typeface="华文细黑"/>
                          <a:cs typeface="Times New Roman"/>
                        </a:rPr>
                        <a:t>族元素氦</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第二周期</a:t>
                      </a:r>
                      <a:r>
                        <a:rPr lang="en-US" sz="2800" kern="100" dirty="0">
                          <a:effectLst/>
                          <a:latin typeface="Times New Roman"/>
                          <a:ea typeface="华文细黑"/>
                          <a:cs typeface="Courier New"/>
                        </a:rPr>
                        <a:t>(Li</a:t>
                      </a:r>
                      <a:r>
                        <a:rPr lang="zh-CN" sz="2800" kern="100" dirty="0">
                          <a:effectLst/>
                          <a:latin typeface="Times New Roman"/>
                          <a:ea typeface="华文细黑"/>
                          <a:cs typeface="Times New Roman"/>
                        </a:rPr>
                        <a:t>、</a:t>
                      </a:r>
                      <a:r>
                        <a:rPr lang="en-US" sz="2800" kern="100" dirty="0">
                          <a:effectLst/>
                          <a:latin typeface="Times New Roman"/>
                          <a:ea typeface="华文细黑"/>
                          <a:cs typeface="Courier New"/>
                        </a:rPr>
                        <a:t>Be</a:t>
                      </a:r>
                      <a:r>
                        <a:rPr lang="zh-CN" sz="2800" kern="100" dirty="0">
                          <a:effectLst/>
                          <a:latin typeface="Times New Roman"/>
                          <a:ea typeface="华文细黑"/>
                          <a:cs typeface="Times New Roman"/>
                        </a:rPr>
                        <a:t>除外</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5" name="组合 4"/>
          <p:cNvGrpSpPr/>
          <p:nvPr/>
        </p:nvGrpSpPr>
        <p:grpSpPr>
          <a:xfrm>
            <a:off x="1" y="-2"/>
            <a:ext cx="1836949" cy="634848"/>
            <a:chOff x="0" y="-2"/>
            <a:chExt cx="1377891" cy="634701"/>
          </a:xfrm>
          <a:solidFill>
            <a:srgbClr val="FFC000"/>
          </a:solidFill>
        </p:grpSpPr>
        <p:sp>
          <p:nvSpPr>
            <p:cNvPr id="6" name="矩形 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7" name="直角三角形 6"/>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8" name="矩形 7"/>
          <p:cNvSpPr/>
          <p:nvPr/>
        </p:nvSpPr>
        <p:spPr>
          <a:xfrm>
            <a:off x="1714780" y="-45640"/>
            <a:ext cx="6468658" cy="732508"/>
          </a:xfrm>
          <a:prstGeom prst="rect">
            <a:avLst/>
          </a:prstGeom>
        </p:spPr>
        <p:txBody>
          <a:bodyPr wrap="square">
            <a:spAutoFit/>
          </a:bodyPr>
          <a:lstStyle/>
          <a:p>
            <a:pPr lvl="0">
              <a:lnSpc>
                <a:spcPct val="130000"/>
              </a:lnSpc>
              <a:defRPr/>
            </a:pPr>
            <a:r>
              <a:rPr lang="zh-CN" altLang="en-US" sz="3200" b="1" dirty="0" smtClean="0">
                <a:solidFill>
                  <a:schemeClr val="bg1"/>
                </a:solidFill>
                <a:latin typeface="微软雅黑" pitchFamily="34" charset="-122"/>
                <a:ea typeface="微软雅黑" pitchFamily="34" charset="-122"/>
              </a:rPr>
              <a:t>元素</a:t>
            </a:r>
            <a:r>
              <a:rPr lang="zh-CN" altLang="en-US" sz="3200" b="1" dirty="0">
                <a:solidFill>
                  <a:schemeClr val="bg1"/>
                </a:solidFill>
                <a:latin typeface="微软雅黑" pitchFamily="34" charset="-122"/>
                <a:ea typeface="微软雅黑" pitchFamily="34" charset="-122"/>
              </a:rPr>
              <a:t>在周期表</a:t>
            </a:r>
            <a:r>
              <a:rPr lang="zh-CN" altLang="en-US" sz="3200" b="1" dirty="0" smtClean="0">
                <a:solidFill>
                  <a:schemeClr val="bg1"/>
                </a:solidFill>
                <a:latin typeface="微软雅黑" pitchFamily="34" charset="-122"/>
                <a:ea typeface="微软雅黑" pitchFamily="34" charset="-122"/>
              </a:rPr>
              <a:t>中的</a:t>
            </a:r>
            <a:r>
              <a:rPr lang="zh-CN" altLang="en-US" sz="3200" b="1" dirty="0">
                <a:solidFill>
                  <a:schemeClr val="bg1"/>
                </a:solidFill>
                <a:latin typeface="微软雅黑" pitchFamily="34" charset="-122"/>
                <a:ea typeface="微软雅黑" pitchFamily="34" charset="-122"/>
              </a:rPr>
              <a:t>位置推断</a:t>
            </a:r>
            <a:endParaRPr lang="zh-CN" altLang="zh-CN" sz="3200" b="1" dirty="0">
              <a:solidFill>
                <a:schemeClr val="bg1"/>
              </a:solidFill>
              <a:latin typeface="微软雅黑" pitchFamily="34" charset="-122"/>
              <a:ea typeface="微软雅黑" pitchFamily="34" charset="-122"/>
            </a:endParaRPr>
          </a:p>
        </p:txBody>
      </p:sp>
      <p:sp>
        <p:nvSpPr>
          <p:cNvPr id="9" name="文本框 39"/>
          <p:cNvSpPr txBox="1"/>
          <p:nvPr/>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89028" y="549474"/>
            <a:ext cx="11010769" cy="4616648"/>
          </a:xfrm>
          <a:prstGeom prst="rect">
            <a:avLst/>
          </a:prstGeom>
        </p:spPr>
        <p:txBody>
          <a:bodyPr>
            <a:spAutoFit/>
          </a:bodyPr>
          <a:lstStyle/>
          <a:p>
            <a:pPr algn="just">
              <a:lnSpc>
                <a:spcPct val="150000"/>
              </a:lnSpc>
              <a:spcAft>
                <a:spcPts val="0"/>
              </a:spcAft>
              <a:tabLst>
                <a:tab pos="2430780" algn="l"/>
              </a:tabLst>
            </a:pPr>
            <a:r>
              <a:rPr lang="zh-CN" altLang="zh-CN" sz="2800" b="1" kern="100" dirty="0">
                <a:solidFill>
                  <a:srgbClr val="0000FF"/>
                </a:solidFill>
                <a:latin typeface="Times New Roman" pitchFamily="18" charset="0"/>
                <a:ea typeface="黑体" pitchFamily="49" charset="-122"/>
                <a:cs typeface="Times New Roman"/>
              </a:rPr>
              <a:t>例</a:t>
            </a:r>
            <a:r>
              <a:rPr lang="en-US" altLang="zh-CN" sz="2800" b="1" kern="100" dirty="0">
                <a:solidFill>
                  <a:srgbClr val="0000FF"/>
                </a:solidFill>
                <a:latin typeface="Times New Roman" pitchFamily="18" charset="0"/>
                <a:ea typeface="黑体" pitchFamily="49" charset="-122"/>
                <a:cs typeface="Times New Roman"/>
              </a:rPr>
              <a:t>10</a:t>
            </a:r>
            <a:r>
              <a:rPr lang="zh-CN" altLang="zh-CN" sz="2800" kern="100" dirty="0">
                <a:latin typeface="Times New Roman"/>
                <a:ea typeface="华文细黑"/>
                <a:cs typeface="Times New Roman"/>
              </a:rPr>
              <a:t>　</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B</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a:t>
            </a:r>
            <a:r>
              <a:rPr lang="en-US" altLang="zh-CN" sz="2800" kern="100" dirty="0">
                <a:latin typeface="Times New Roman"/>
                <a:ea typeface="华文细黑"/>
              </a:rPr>
              <a:t>D</a:t>
            </a:r>
            <a:r>
              <a:rPr lang="zh-CN" altLang="zh-CN" sz="2800" kern="100" dirty="0">
                <a:latin typeface="Times New Roman"/>
                <a:ea typeface="华文细黑"/>
                <a:cs typeface="Times New Roman"/>
              </a:rPr>
              <a:t>四种短周期元素，原子序数依次增大。</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D</a:t>
            </a:r>
            <a:r>
              <a:rPr lang="zh-CN" altLang="zh-CN" sz="2800" kern="100" dirty="0">
                <a:latin typeface="Times New Roman"/>
                <a:ea typeface="华文细黑"/>
                <a:cs typeface="Times New Roman"/>
              </a:rPr>
              <a:t>同族，</a:t>
            </a:r>
            <a:r>
              <a:rPr lang="en-US" altLang="zh-CN" sz="2800" kern="100" dirty="0">
                <a:latin typeface="Times New Roman"/>
                <a:ea typeface="华文细黑"/>
              </a:rPr>
              <a:t>B</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同周期。</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B</a:t>
            </a:r>
            <a:r>
              <a:rPr lang="zh-CN" altLang="zh-CN" sz="2800" kern="100" dirty="0">
                <a:latin typeface="Times New Roman"/>
                <a:ea typeface="华文细黑"/>
                <a:cs typeface="Times New Roman"/>
              </a:rPr>
              <a:t>组成的化合物甲为气态，其中</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B</a:t>
            </a:r>
            <a:r>
              <a:rPr lang="zh-CN" altLang="zh-CN" sz="2800" kern="100" dirty="0">
                <a:latin typeface="Times New Roman"/>
                <a:ea typeface="华文细黑"/>
                <a:cs typeface="Times New Roman"/>
              </a:rPr>
              <a:t>的原子数之比为</a:t>
            </a:r>
            <a:r>
              <a:rPr lang="en-US" altLang="zh-CN" sz="2800" kern="100" dirty="0">
                <a:latin typeface="Times New Roman"/>
                <a:ea typeface="华文细黑"/>
              </a:rPr>
              <a:t>4</a:t>
            </a:r>
            <a:r>
              <a:rPr lang="en-US" altLang="zh-CN" sz="2800" kern="100" dirty="0">
                <a:latin typeface="宋体"/>
                <a:ea typeface="华文细黑"/>
                <a:cs typeface="Times New Roman"/>
              </a:rPr>
              <a:t>∶</a:t>
            </a:r>
            <a:r>
              <a:rPr lang="en-US" altLang="zh-CN" sz="2800" kern="100" dirty="0">
                <a:latin typeface="Times New Roman"/>
                <a:ea typeface="华文细黑"/>
              </a:rPr>
              <a:t>1</a:t>
            </a:r>
            <a:r>
              <a:rPr lang="zh-CN" altLang="zh-CN" sz="2800" kern="100" dirty="0">
                <a:latin typeface="Times New Roman"/>
                <a:ea typeface="华文细黑"/>
                <a:cs typeface="Times New Roman"/>
              </a:rPr>
              <a:t>，由</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组成的两种化合物乙、丙都是液态，乙中</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原子数之比为</a:t>
            </a:r>
            <a:r>
              <a:rPr lang="en-US" altLang="zh-CN" sz="2800" kern="100" dirty="0">
                <a:latin typeface="Times New Roman"/>
                <a:ea typeface="华文细黑"/>
              </a:rPr>
              <a:t>1</a:t>
            </a:r>
            <a:r>
              <a:rPr lang="en-US" altLang="zh-CN" sz="2800" kern="100" dirty="0">
                <a:latin typeface="宋体"/>
                <a:ea typeface="华文细黑"/>
                <a:cs typeface="Times New Roman"/>
              </a:rPr>
              <a:t>∶</a:t>
            </a:r>
            <a:r>
              <a:rPr lang="en-US" altLang="zh-CN" sz="2800" kern="100" dirty="0">
                <a:latin typeface="Times New Roman"/>
                <a:ea typeface="华文细黑"/>
              </a:rPr>
              <a:t>1</a:t>
            </a:r>
            <a:r>
              <a:rPr lang="zh-CN" altLang="zh-CN" sz="2800" kern="100" dirty="0">
                <a:latin typeface="Times New Roman"/>
                <a:ea typeface="华文细黑"/>
                <a:cs typeface="Times New Roman"/>
              </a:rPr>
              <a:t>，丙中</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原子数之比为</a:t>
            </a:r>
            <a:r>
              <a:rPr lang="zh-CN" altLang="zh-CN" sz="2800" kern="100" dirty="0">
                <a:ea typeface="Times New Roman"/>
              </a:rPr>
              <a:t> </a:t>
            </a:r>
            <a:r>
              <a:rPr lang="en-US" altLang="zh-CN" sz="2800" kern="100" dirty="0">
                <a:ea typeface="Times New Roman"/>
              </a:rPr>
              <a:t>2</a:t>
            </a:r>
            <a:r>
              <a:rPr lang="en-US" altLang="zh-CN" sz="2800" kern="100" dirty="0">
                <a:latin typeface="宋体"/>
                <a:ea typeface="华文细黑"/>
                <a:cs typeface="Times New Roman"/>
              </a:rPr>
              <a:t>∶</a:t>
            </a:r>
            <a:r>
              <a:rPr lang="en-US" altLang="zh-CN" sz="2800" kern="100" dirty="0">
                <a:latin typeface="Times New Roman"/>
                <a:ea typeface="华文细黑"/>
              </a:rPr>
              <a:t>1</a:t>
            </a:r>
            <a:r>
              <a:rPr lang="zh-CN" altLang="zh-CN" sz="2800" kern="100" dirty="0">
                <a:latin typeface="Times New Roman"/>
                <a:ea typeface="华文细黑"/>
                <a:cs typeface="Times New Roman"/>
              </a:rPr>
              <a:t>，由</a:t>
            </a:r>
            <a:r>
              <a:rPr lang="en-US" altLang="zh-CN" sz="2800" kern="100" dirty="0">
                <a:latin typeface="Times New Roman"/>
                <a:ea typeface="华文细黑"/>
              </a:rPr>
              <a:t>D</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组成的两种化合物丁和戊都是固体，丁中</a:t>
            </a:r>
            <a:r>
              <a:rPr lang="en-US" altLang="zh-CN" sz="2800" kern="100" dirty="0">
                <a:latin typeface="Times New Roman"/>
                <a:ea typeface="华文细黑"/>
              </a:rPr>
              <a:t>D</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原子数之比为</a:t>
            </a:r>
            <a:r>
              <a:rPr lang="en-US" altLang="zh-CN" sz="2800" kern="100" dirty="0">
                <a:latin typeface="Times New Roman"/>
                <a:ea typeface="华文细黑"/>
              </a:rPr>
              <a:t>1</a:t>
            </a:r>
            <a:r>
              <a:rPr lang="en-US" altLang="zh-CN" sz="2800" kern="100" dirty="0">
                <a:latin typeface="宋体"/>
                <a:ea typeface="华文细黑"/>
                <a:cs typeface="Times New Roman"/>
              </a:rPr>
              <a:t>∶</a:t>
            </a:r>
            <a:r>
              <a:rPr lang="en-US" altLang="zh-CN" sz="2800" kern="100" dirty="0">
                <a:latin typeface="Times New Roman"/>
                <a:ea typeface="华文细黑"/>
              </a:rPr>
              <a:t>1</a:t>
            </a:r>
            <a:r>
              <a:rPr lang="zh-CN" altLang="zh-CN" sz="2800" kern="100" dirty="0">
                <a:latin typeface="Times New Roman"/>
                <a:ea typeface="华文细黑"/>
                <a:cs typeface="Times New Roman"/>
              </a:rPr>
              <a:t>，戊中</a:t>
            </a:r>
            <a:r>
              <a:rPr lang="en-US" altLang="zh-CN" sz="2800" kern="100" dirty="0">
                <a:latin typeface="Times New Roman"/>
                <a:ea typeface="华文细黑"/>
              </a:rPr>
              <a:t>D</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原子数之比为</a:t>
            </a:r>
            <a:r>
              <a:rPr lang="en-US" altLang="zh-CN" sz="2800" kern="100" dirty="0">
                <a:latin typeface="Times New Roman"/>
                <a:ea typeface="华文细黑"/>
              </a:rPr>
              <a:t>2</a:t>
            </a:r>
            <a:r>
              <a:rPr lang="en-US" altLang="zh-CN" sz="2800" kern="100" dirty="0">
                <a:latin typeface="宋体"/>
                <a:ea typeface="华文细黑"/>
                <a:cs typeface="Times New Roman"/>
              </a:rPr>
              <a:t>∶</a:t>
            </a:r>
            <a:r>
              <a:rPr lang="en-US" altLang="zh-CN" sz="2800" kern="100" dirty="0">
                <a:latin typeface="Times New Roman"/>
                <a:ea typeface="华文细黑"/>
              </a:rPr>
              <a:t>1</a:t>
            </a:r>
            <a:r>
              <a:rPr lang="zh-CN" altLang="zh-CN" sz="2800" kern="100" dirty="0">
                <a:latin typeface="Times New Roman"/>
                <a:ea typeface="华文细黑"/>
                <a:cs typeface="Times New Roman"/>
              </a:rPr>
              <a:t>，写出下列物质的化学式：甲</a:t>
            </a:r>
            <a:r>
              <a:rPr lang="en-US" altLang="zh-CN" sz="2800" kern="100" dirty="0">
                <a:latin typeface="Times New Roman"/>
                <a:ea typeface="华文细黑"/>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2430780" algn="l"/>
              </a:tabLst>
            </a:pPr>
            <a:r>
              <a:rPr lang="zh-CN" altLang="zh-CN" sz="2800" kern="100" dirty="0" smtClean="0">
                <a:latin typeface="Times New Roman"/>
                <a:ea typeface="华文细黑"/>
                <a:cs typeface="Times New Roman"/>
              </a:rPr>
              <a:t>乙</a:t>
            </a:r>
            <a:r>
              <a:rPr lang="en-US" altLang="zh-CN" sz="2800" kern="100" dirty="0">
                <a:latin typeface="Times New Roman"/>
                <a:ea typeface="华文细黑"/>
              </a:rPr>
              <a:t>________</a:t>
            </a:r>
            <a:r>
              <a:rPr lang="zh-CN" altLang="zh-CN" sz="2800" kern="100" dirty="0">
                <a:latin typeface="Times New Roman"/>
                <a:ea typeface="华文细黑"/>
                <a:cs typeface="Times New Roman"/>
              </a:rPr>
              <a:t>，丙</a:t>
            </a:r>
            <a:r>
              <a:rPr lang="en-US" altLang="zh-CN" sz="2800" kern="100" dirty="0">
                <a:latin typeface="Times New Roman"/>
                <a:ea typeface="华文细黑"/>
              </a:rPr>
              <a:t>______</a:t>
            </a:r>
            <a:r>
              <a:rPr lang="zh-CN" altLang="zh-CN" sz="2800" kern="100" dirty="0">
                <a:latin typeface="Times New Roman"/>
                <a:ea typeface="华文细黑"/>
                <a:cs typeface="Times New Roman"/>
              </a:rPr>
              <a:t>，丁</a:t>
            </a:r>
            <a:r>
              <a:rPr lang="en-US" altLang="zh-CN" sz="2800" kern="100" dirty="0">
                <a:latin typeface="Times New Roman"/>
                <a:ea typeface="华文细黑"/>
              </a:rPr>
              <a:t>________</a:t>
            </a:r>
            <a:r>
              <a:rPr lang="zh-CN" altLang="zh-CN" sz="2800" kern="100" dirty="0">
                <a:latin typeface="Times New Roman"/>
                <a:ea typeface="华文细黑"/>
                <a:cs typeface="Times New Roman"/>
              </a:rPr>
              <a:t>，戊</a:t>
            </a:r>
            <a:r>
              <a:rPr lang="en-US" altLang="zh-CN" sz="2800" kern="100" dirty="0">
                <a:latin typeface="Times New Roman"/>
                <a:ea typeface="华文细黑"/>
              </a:rPr>
              <a:t>________</a:t>
            </a:r>
            <a:r>
              <a:rPr lang="zh-CN" altLang="zh-CN" sz="2800" kern="100" dirty="0">
                <a:latin typeface="Times New Roman"/>
                <a:ea typeface="华文细黑"/>
                <a:cs typeface="Times New Roman"/>
              </a:rPr>
              <a:t>。</a:t>
            </a:r>
            <a:endParaRPr lang="zh-CN" altLang="en-US" sz="2800" dirty="0"/>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a:hlinkClick r:id="rId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348587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89028" y="973386"/>
            <a:ext cx="11010769" cy="4616648"/>
          </a:xfrm>
          <a:prstGeom prst="rect">
            <a:avLst/>
          </a:prstGeom>
        </p:spPr>
        <p:txBody>
          <a:bodyPr>
            <a:spAutoFit/>
          </a:bodyPr>
          <a:lstStyle/>
          <a:p>
            <a:pPr algn="just">
              <a:lnSpc>
                <a:spcPct val="150000"/>
              </a:lnSpc>
              <a:spcAft>
                <a:spcPts val="0"/>
              </a:spcAft>
              <a:tabLst>
                <a:tab pos="2430780"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根据原子个数比为</a:t>
            </a:r>
            <a:r>
              <a:rPr lang="en-US" altLang="zh-CN" sz="2800" kern="100" dirty="0">
                <a:latin typeface="Times New Roman"/>
                <a:ea typeface="华文细黑"/>
              </a:rPr>
              <a:t>4</a:t>
            </a:r>
            <a:r>
              <a:rPr lang="en-US" altLang="zh-CN" sz="2800" kern="100" dirty="0">
                <a:latin typeface="宋体"/>
                <a:ea typeface="华文细黑"/>
                <a:cs typeface="Times New Roman"/>
              </a:rPr>
              <a:t>∶</a:t>
            </a:r>
            <a:r>
              <a:rPr lang="en-US" altLang="zh-CN" sz="2800" kern="100" dirty="0">
                <a:latin typeface="Times New Roman"/>
                <a:ea typeface="华文细黑"/>
              </a:rPr>
              <a:t>1</a:t>
            </a:r>
            <a:r>
              <a:rPr lang="zh-CN" altLang="zh-CN" sz="2800" kern="100" dirty="0">
                <a:latin typeface="Times New Roman"/>
                <a:ea typeface="华文细黑"/>
                <a:cs typeface="Times New Roman"/>
              </a:rPr>
              <a:t>的气态化合物，直觉将甲猜为</a:t>
            </a:r>
            <a:r>
              <a:rPr lang="en-US" altLang="zh-CN" sz="2800" kern="100" dirty="0">
                <a:latin typeface="Times New Roman"/>
                <a:ea typeface="华文细黑"/>
              </a:rPr>
              <a:t>CH</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，再根据乙、丙分别是由</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元素形成的原子数之比为</a:t>
            </a:r>
            <a:r>
              <a:rPr lang="en-US" altLang="zh-CN" sz="2800" kern="100" dirty="0">
                <a:latin typeface="Times New Roman"/>
                <a:ea typeface="华文细黑"/>
              </a:rPr>
              <a:t>1</a:t>
            </a:r>
            <a:r>
              <a:rPr lang="en-US" altLang="zh-CN" sz="2800" kern="100" dirty="0">
                <a:latin typeface="宋体"/>
                <a:ea typeface="华文细黑"/>
                <a:cs typeface="Times New Roman"/>
              </a:rPr>
              <a:t>∶</a:t>
            </a:r>
            <a:r>
              <a:rPr lang="en-US" altLang="zh-CN" sz="2800" kern="1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2</a:t>
            </a:r>
            <a:r>
              <a:rPr lang="en-US" altLang="zh-CN" sz="2800" kern="100" dirty="0">
                <a:latin typeface="宋体"/>
                <a:ea typeface="华文细黑"/>
                <a:cs typeface="Times New Roman"/>
              </a:rPr>
              <a:t>∶</a:t>
            </a:r>
            <a:r>
              <a:rPr lang="en-US" altLang="zh-CN" sz="2800" kern="100" dirty="0">
                <a:latin typeface="Times New Roman"/>
                <a:ea typeface="华文细黑"/>
              </a:rPr>
              <a:t>1</a:t>
            </a:r>
            <a:r>
              <a:rPr lang="zh-CN" altLang="zh-CN" sz="2800" kern="100" dirty="0">
                <a:latin typeface="Times New Roman"/>
                <a:ea typeface="华文细黑"/>
                <a:cs typeface="Times New Roman"/>
              </a:rPr>
              <a:t>的液态化合物，直觉将乙猜为</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，丙猜为</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；根据</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D</a:t>
            </a:r>
            <a:r>
              <a:rPr lang="zh-CN" altLang="zh-CN" sz="2800" kern="100" dirty="0">
                <a:latin typeface="Times New Roman"/>
                <a:ea typeface="华文细黑"/>
                <a:cs typeface="Times New Roman"/>
              </a:rPr>
              <a:t>同主族，顺推</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B</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a:t>
            </a:r>
            <a:r>
              <a:rPr lang="en-US" altLang="zh-CN" sz="2800" kern="100" dirty="0">
                <a:latin typeface="Times New Roman"/>
                <a:ea typeface="华文细黑"/>
              </a:rPr>
              <a:t>D</a:t>
            </a:r>
            <a:r>
              <a:rPr lang="zh-CN" altLang="zh-CN" sz="2800" kern="100" dirty="0">
                <a:latin typeface="Times New Roman"/>
                <a:ea typeface="华文细黑"/>
                <a:cs typeface="Times New Roman"/>
              </a:rPr>
              <a:t>四种元素分别为氢、碳、氧、钠，最后根据</a:t>
            </a:r>
            <a:r>
              <a:rPr lang="en-US" altLang="zh-CN" sz="2800" kern="100" dirty="0">
                <a:latin typeface="Times New Roman"/>
                <a:ea typeface="华文细黑"/>
              </a:rPr>
              <a:t>B</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同周期，</a:t>
            </a:r>
            <a:r>
              <a:rPr lang="en-US" altLang="zh-CN" sz="2800" kern="100" dirty="0">
                <a:latin typeface="Times New Roman"/>
                <a:ea typeface="华文细黑"/>
              </a:rPr>
              <a:t>D</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形成原子个数比为</a:t>
            </a:r>
            <a:r>
              <a:rPr lang="en-US" altLang="zh-CN" sz="2800" kern="100" dirty="0">
                <a:latin typeface="Times New Roman"/>
                <a:ea typeface="华文细黑"/>
              </a:rPr>
              <a:t>1</a:t>
            </a:r>
            <a:r>
              <a:rPr lang="en-US" altLang="zh-CN" sz="2800" kern="100" dirty="0">
                <a:latin typeface="宋体"/>
                <a:ea typeface="华文细黑"/>
                <a:cs typeface="Times New Roman"/>
              </a:rPr>
              <a:t>∶</a:t>
            </a:r>
            <a:r>
              <a:rPr lang="en-US" altLang="zh-CN" sz="2800" kern="1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2</a:t>
            </a:r>
            <a:r>
              <a:rPr lang="en-US" altLang="zh-CN" sz="2800" kern="100" dirty="0">
                <a:latin typeface="宋体"/>
                <a:ea typeface="华文细黑"/>
                <a:cs typeface="Times New Roman"/>
              </a:rPr>
              <a:t>∶</a:t>
            </a:r>
            <a:r>
              <a:rPr lang="en-US" altLang="zh-CN" sz="2800" kern="100" dirty="0">
                <a:latin typeface="Times New Roman"/>
                <a:ea typeface="华文细黑"/>
              </a:rPr>
              <a:t>1</a:t>
            </a:r>
            <a:r>
              <a:rPr lang="zh-CN" altLang="zh-CN" sz="2800" kern="100" dirty="0">
                <a:latin typeface="Times New Roman"/>
                <a:ea typeface="华文细黑"/>
                <a:cs typeface="Times New Roman"/>
              </a:rPr>
              <a:t>的固体化合物，分别为</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符合实际，则猜想正确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2430780" algn="l"/>
              </a:tabLs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rPr>
              <a:t>CH</a:t>
            </a:r>
            <a:r>
              <a:rPr lang="en-US" altLang="zh-CN" sz="2800" kern="100" baseline="-25000" dirty="0">
                <a:solidFill>
                  <a:schemeClr val="accent6">
                    <a:lumMod val="75000"/>
                  </a:schemeClr>
                </a:solidFill>
                <a:latin typeface="Times New Roman"/>
                <a:ea typeface="华文细黑"/>
              </a:rPr>
              <a:t>4</a:t>
            </a:r>
            <a:r>
              <a:rPr lang="zh-CN" altLang="zh-CN" sz="2800" kern="100" dirty="0">
                <a:solidFill>
                  <a:schemeClr val="accent6">
                    <a:lumMod val="75000"/>
                  </a:schemeClr>
                </a:solidFill>
                <a:latin typeface="Times New Roman"/>
                <a:ea typeface="华文细黑"/>
                <a:cs typeface="Times New Roman"/>
              </a:rPr>
              <a:t>　</a:t>
            </a:r>
            <a:r>
              <a:rPr lang="en-US" altLang="zh-CN" sz="2800"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　</a:t>
            </a:r>
            <a:r>
              <a:rPr lang="en-US" altLang="zh-CN" sz="2800"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r>
              <a:rPr lang="zh-CN" altLang="zh-CN" sz="2800" kern="100" dirty="0">
                <a:solidFill>
                  <a:schemeClr val="accent6">
                    <a:lumMod val="75000"/>
                  </a:schemeClr>
                </a:solidFill>
                <a:latin typeface="Times New Roman"/>
                <a:ea typeface="华文细黑"/>
                <a:cs typeface="Times New Roman"/>
              </a:rPr>
              <a:t>　</a:t>
            </a:r>
            <a:r>
              <a:rPr lang="en-US" altLang="zh-CN" sz="2800" kern="100" dirty="0">
                <a:solidFill>
                  <a:schemeClr val="accent6">
                    <a:lumMod val="75000"/>
                  </a:schemeClr>
                </a:solidFill>
                <a:latin typeface="Times New Roman"/>
                <a:ea typeface="华文细黑"/>
              </a:rPr>
              <a:t>Na</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　</a:t>
            </a:r>
            <a:r>
              <a:rPr lang="en-US" altLang="zh-CN" sz="2800" kern="100" dirty="0">
                <a:solidFill>
                  <a:schemeClr val="accent6">
                    <a:lumMod val="75000"/>
                  </a:schemeClr>
                </a:solidFill>
                <a:latin typeface="Times New Roman"/>
                <a:ea typeface="华文细黑"/>
              </a:rPr>
              <a:t>Na</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endParaRPr lang="zh-CN" altLang="en-US" sz="2800" dirty="0">
              <a:solidFill>
                <a:schemeClr val="accent6">
                  <a:lumMod val="75000"/>
                </a:schemeClr>
              </a:solidFill>
            </a:endParaRPr>
          </a:p>
        </p:txBody>
      </p:sp>
    </p:spTree>
    <p:extLst>
      <p:ext uri="{BB962C8B-B14F-4D97-AF65-F5344CB8AC3E}">
        <p14:creationId xmlns:p14="http://schemas.microsoft.com/office/powerpoint/2010/main" val="2272482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0590" y="117426"/>
            <a:ext cx="11010769" cy="6186309"/>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pitchFamily="18" charset="0"/>
                <a:ea typeface="黑体" pitchFamily="49" charset="-122"/>
                <a:cs typeface="Times New Roman"/>
              </a:rPr>
              <a:t>例</a:t>
            </a:r>
            <a:r>
              <a:rPr lang="en-US" altLang="zh-CN" sz="2800" b="1" kern="100" dirty="0">
                <a:solidFill>
                  <a:srgbClr val="0000FF"/>
                </a:solidFill>
                <a:latin typeface="Times New Roman" pitchFamily="18" charset="0"/>
                <a:ea typeface="黑体" pitchFamily="49" charset="-122"/>
                <a:cs typeface="Times New Roman"/>
              </a:rPr>
              <a:t>11</a:t>
            </a:r>
            <a:r>
              <a:rPr lang="zh-CN" altLang="zh-CN" sz="2600" kern="100" dirty="0">
                <a:latin typeface="Times New Roman"/>
                <a:ea typeface="华文细黑"/>
                <a:cs typeface="Times New Roman"/>
              </a:rPr>
              <a:t>　</a:t>
            </a:r>
            <a:r>
              <a:rPr lang="zh-CN" altLang="zh-CN" sz="2600" kern="100" dirty="0">
                <a:latin typeface="宋体"/>
                <a:ea typeface="Times New Roman"/>
                <a:cs typeface="Courier New"/>
              </a:rPr>
              <a:t> </a:t>
            </a:r>
            <a:r>
              <a:rPr lang="en-US" altLang="zh-CN" sz="2600" kern="100" dirty="0">
                <a:latin typeface="宋体"/>
                <a:ea typeface="Times New Roman"/>
                <a:cs typeface="Courier New"/>
              </a:rPr>
              <a:t>X</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Y</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Z</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Q</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R</a:t>
            </a:r>
            <a:r>
              <a:rPr lang="zh-CN" altLang="zh-CN" sz="2600" kern="100" dirty="0">
                <a:latin typeface="Times New Roman"/>
                <a:ea typeface="华文细黑"/>
                <a:cs typeface="Times New Roman"/>
              </a:rPr>
              <a:t>是五种短周期元素，原子序数依次增大。</a:t>
            </a:r>
            <a:r>
              <a:rPr lang="en-US" altLang="zh-CN" sz="2600" kern="100" dirty="0">
                <a:latin typeface="Times New Roman"/>
                <a:ea typeface="华文细黑"/>
                <a:cs typeface="Courier New"/>
              </a:rPr>
              <a:t>X</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Y</a:t>
            </a:r>
            <a:r>
              <a:rPr lang="zh-CN" altLang="zh-CN" sz="2600" kern="100" dirty="0">
                <a:latin typeface="Times New Roman"/>
                <a:ea typeface="华文细黑"/>
                <a:cs typeface="Times New Roman"/>
              </a:rPr>
              <a:t>两元素最高正价与最低负价之和均为</a:t>
            </a:r>
            <a:r>
              <a:rPr lang="en-US" altLang="zh-CN" sz="2600" kern="100" dirty="0">
                <a:latin typeface="Times New Roman"/>
                <a:ea typeface="华文细黑"/>
                <a:cs typeface="Courier New"/>
              </a:rPr>
              <a:t>0</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Q</a:t>
            </a:r>
            <a:r>
              <a:rPr lang="zh-CN" altLang="zh-CN" sz="2600" kern="100" dirty="0">
                <a:latin typeface="Times New Roman"/>
                <a:ea typeface="华文细黑"/>
                <a:cs typeface="Times New Roman"/>
              </a:rPr>
              <a:t>与</a:t>
            </a:r>
            <a:r>
              <a:rPr lang="en-US" altLang="zh-CN" sz="2600" kern="100" dirty="0">
                <a:latin typeface="Times New Roman"/>
                <a:ea typeface="华文细黑"/>
                <a:cs typeface="Courier New"/>
              </a:rPr>
              <a:t>X</a:t>
            </a:r>
            <a:r>
              <a:rPr lang="zh-CN" altLang="zh-CN" sz="2600" kern="100" dirty="0">
                <a:latin typeface="Times New Roman"/>
                <a:ea typeface="华文细黑"/>
                <a:cs typeface="Times New Roman"/>
              </a:rPr>
              <a:t>同主族；</a:t>
            </a:r>
            <a:r>
              <a:rPr lang="en-US" altLang="zh-CN" sz="2600" kern="100" dirty="0">
                <a:latin typeface="Times New Roman"/>
                <a:ea typeface="华文细黑"/>
                <a:cs typeface="Courier New"/>
              </a:rPr>
              <a:t>Z</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R</a:t>
            </a:r>
            <a:r>
              <a:rPr lang="zh-CN" altLang="zh-CN" sz="2600" kern="100" dirty="0">
                <a:latin typeface="Times New Roman"/>
                <a:ea typeface="华文细黑"/>
                <a:cs typeface="Times New Roman"/>
              </a:rPr>
              <a:t>分别是地壳中含量最高的非金属元素和金属元素。</a:t>
            </a:r>
            <a:endParaRPr lang="zh-CN" altLang="zh-CN" sz="2600" kern="100" dirty="0">
              <a:latin typeface="宋体"/>
              <a:cs typeface="Courier New"/>
            </a:endParaRPr>
          </a:p>
          <a:p>
            <a:pPr algn="just">
              <a:lnSpc>
                <a:spcPct val="150000"/>
              </a:lnSpc>
              <a:spcAft>
                <a:spcPts val="0"/>
              </a:spcAft>
            </a:pPr>
            <a:r>
              <a:rPr lang="zh-CN" altLang="zh-CN" sz="2600" kern="100" dirty="0">
                <a:latin typeface="Times New Roman"/>
                <a:ea typeface="华文细黑"/>
                <a:cs typeface="Times New Roman"/>
              </a:rPr>
              <a:t>请回答下列问题：</a:t>
            </a:r>
            <a:endParaRPr lang="zh-CN" altLang="zh-CN" sz="2600" kern="100" dirty="0">
              <a:latin typeface="宋体"/>
              <a:cs typeface="Courier New"/>
            </a:endParaRPr>
          </a:p>
          <a:p>
            <a:pPr algn="just">
              <a:lnSpc>
                <a:spcPct val="150000"/>
              </a:lnSpc>
              <a:spcAft>
                <a:spcPts val="0"/>
              </a:spcAft>
            </a:pP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五种元素原子半径由大到小的顺序是</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写元素符号</a:t>
            </a:r>
            <a:r>
              <a:rPr lang="en-US" altLang="zh-CN" sz="2600" kern="100" dirty="0" smtClean="0">
                <a:latin typeface="Times New Roman"/>
                <a:ea typeface="华文细黑"/>
                <a:cs typeface="Courier New"/>
              </a:rPr>
              <a:t>)____</a:t>
            </a:r>
            <a:r>
              <a:rPr lang="en-US" altLang="zh-CN" sz="2600" kern="100" dirty="0">
                <a:latin typeface="Times New Roman"/>
                <a:ea typeface="华文细黑"/>
                <a:cs typeface="Courier New"/>
              </a:rPr>
              <a:t>_</a:t>
            </a:r>
            <a:r>
              <a:rPr lang="en-US" altLang="zh-CN" sz="2600" kern="100" dirty="0" smtClean="0">
                <a:latin typeface="Times New Roman"/>
                <a:ea typeface="华文细黑"/>
                <a:cs typeface="Courier New"/>
              </a:rPr>
              <a:t>____________</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600" b="1" kern="100" dirty="0">
                <a:solidFill>
                  <a:srgbClr val="00B050"/>
                </a:solidFill>
                <a:latin typeface="Times New Roman"/>
                <a:cs typeface="Times New Roman"/>
              </a:rPr>
              <a:t>　</a:t>
            </a:r>
            <a:r>
              <a:rPr lang="zh-CN" altLang="zh-CN" sz="2600" kern="100" dirty="0">
                <a:latin typeface="Times New Roman"/>
                <a:ea typeface="华文细黑"/>
                <a:cs typeface="Times New Roman"/>
              </a:rPr>
              <a:t>由</a:t>
            </a:r>
            <a:r>
              <a:rPr lang="en-US" altLang="zh-CN" sz="2600" kern="100" dirty="0">
                <a:latin typeface="Times New Roman"/>
                <a:ea typeface="华文细黑"/>
                <a:cs typeface="Courier New"/>
              </a:rPr>
              <a:t>X</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Y</a:t>
            </a:r>
            <a:r>
              <a:rPr lang="zh-CN" altLang="zh-CN" sz="2600" kern="100" dirty="0">
                <a:latin typeface="Times New Roman"/>
                <a:ea typeface="华文细黑"/>
                <a:cs typeface="Times New Roman"/>
              </a:rPr>
              <a:t>最高正价与最低负价之和均为</a:t>
            </a:r>
            <a:r>
              <a:rPr lang="en-US" altLang="zh-CN" sz="2600" kern="100" dirty="0">
                <a:latin typeface="Times New Roman"/>
                <a:ea typeface="华文细黑"/>
                <a:cs typeface="Courier New"/>
              </a:rPr>
              <a:t>0</a:t>
            </a:r>
            <a:r>
              <a:rPr lang="zh-CN" altLang="zh-CN" sz="2600" kern="100" dirty="0">
                <a:latin typeface="Times New Roman"/>
                <a:ea typeface="华文细黑"/>
                <a:cs typeface="Times New Roman"/>
              </a:rPr>
              <a:t>，且原子序数</a:t>
            </a:r>
            <a:r>
              <a:rPr lang="en-US" altLang="zh-CN" sz="2600" kern="100" dirty="0">
                <a:latin typeface="Times New Roman"/>
                <a:ea typeface="华文细黑"/>
                <a:cs typeface="Courier New"/>
              </a:rPr>
              <a:t>X</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Y</a:t>
            </a:r>
            <a:r>
              <a:rPr lang="zh-CN" altLang="zh-CN" sz="2600" kern="100" dirty="0">
                <a:latin typeface="Times New Roman"/>
                <a:ea typeface="华文细黑"/>
                <a:cs typeface="Times New Roman"/>
              </a:rPr>
              <a:t>可知</a:t>
            </a:r>
            <a:r>
              <a:rPr lang="en-US" altLang="zh-CN" sz="2600" kern="100" dirty="0">
                <a:latin typeface="Times New Roman"/>
                <a:ea typeface="华文细黑"/>
                <a:cs typeface="Courier New"/>
              </a:rPr>
              <a:t>X</a:t>
            </a:r>
            <a:r>
              <a:rPr lang="zh-CN" altLang="zh-CN" sz="2600" kern="100" dirty="0">
                <a:latin typeface="Times New Roman"/>
                <a:ea typeface="华文细黑"/>
                <a:cs typeface="Times New Roman"/>
              </a:rPr>
              <a:t>为</a:t>
            </a:r>
            <a:r>
              <a:rPr lang="en-US" altLang="zh-CN" sz="2600" kern="100" dirty="0">
                <a:latin typeface="Times New Roman"/>
                <a:ea typeface="华文细黑"/>
                <a:cs typeface="Courier New"/>
              </a:rPr>
              <a:t>H(</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Y</a:t>
            </a:r>
            <a:r>
              <a:rPr lang="zh-CN" altLang="zh-CN" sz="2600" kern="100" dirty="0">
                <a:latin typeface="Times New Roman"/>
                <a:ea typeface="华文细黑"/>
                <a:cs typeface="Times New Roman"/>
              </a:rPr>
              <a:t>为</a:t>
            </a: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4</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4)</a:t>
            </a:r>
            <a:r>
              <a:rPr lang="zh-CN" altLang="zh-CN" sz="2600" kern="100" dirty="0">
                <a:latin typeface="Times New Roman"/>
                <a:ea typeface="华文细黑"/>
                <a:cs typeface="Times New Roman"/>
              </a:rPr>
              <a:t>，地壳中含量最高的非金属元素为</a:t>
            </a:r>
            <a:r>
              <a:rPr lang="en-US" altLang="zh-CN" sz="2600" kern="100" dirty="0">
                <a:latin typeface="Times New Roman"/>
                <a:ea typeface="华文细黑"/>
                <a:cs typeface="Courier New"/>
              </a:rPr>
              <a:t>O</a:t>
            </a:r>
            <a:r>
              <a:rPr lang="zh-CN" altLang="zh-CN" sz="2600" kern="100" dirty="0">
                <a:latin typeface="Times New Roman"/>
                <a:ea typeface="华文细黑"/>
                <a:cs typeface="Times New Roman"/>
              </a:rPr>
              <a:t>，金属元素为</a:t>
            </a:r>
            <a:r>
              <a:rPr lang="en-US" altLang="zh-CN" sz="2600" kern="100" dirty="0">
                <a:latin typeface="Times New Roman"/>
                <a:ea typeface="华文细黑"/>
                <a:cs typeface="Courier New"/>
              </a:rPr>
              <a:t>Al</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Q</a:t>
            </a:r>
            <a:r>
              <a:rPr lang="zh-CN" altLang="zh-CN" sz="2600" kern="100" dirty="0">
                <a:latin typeface="Times New Roman"/>
                <a:ea typeface="华文细黑"/>
                <a:cs typeface="Times New Roman"/>
              </a:rPr>
              <a:t>与</a:t>
            </a:r>
            <a:r>
              <a:rPr lang="en-US" altLang="zh-CN" sz="2600" kern="100" dirty="0">
                <a:latin typeface="Times New Roman"/>
                <a:ea typeface="华文细黑"/>
                <a:cs typeface="Courier New"/>
              </a:rPr>
              <a:t>X</a:t>
            </a:r>
            <a:r>
              <a:rPr lang="zh-CN" altLang="zh-CN" sz="2600" kern="100" dirty="0">
                <a:latin typeface="Times New Roman"/>
                <a:ea typeface="华文细黑"/>
                <a:cs typeface="Times New Roman"/>
              </a:rPr>
              <a:t>同主族，原子序数比</a:t>
            </a:r>
            <a:r>
              <a:rPr lang="en-US" altLang="zh-CN" sz="2600" kern="100" dirty="0">
                <a:latin typeface="Times New Roman"/>
                <a:ea typeface="华文细黑"/>
                <a:cs typeface="Courier New"/>
              </a:rPr>
              <a:t>Z</a:t>
            </a:r>
            <a:r>
              <a:rPr lang="zh-CN" altLang="zh-CN" sz="2600" kern="100" dirty="0">
                <a:latin typeface="Times New Roman"/>
                <a:ea typeface="华文细黑"/>
                <a:cs typeface="Times New Roman"/>
              </a:rPr>
              <a:t>大，所以</a:t>
            </a:r>
            <a:r>
              <a:rPr lang="en-US" altLang="zh-CN" sz="2600" kern="100" dirty="0">
                <a:latin typeface="Times New Roman"/>
                <a:ea typeface="华文细黑"/>
                <a:cs typeface="Courier New"/>
              </a:rPr>
              <a:t>Q</a:t>
            </a:r>
            <a:r>
              <a:rPr lang="zh-CN" altLang="zh-CN" sz="2600" kern="100" dirty="0">
                <a:latin typeface="Times New Roman"/>
                <a:ea typeface="华文细黑"/>
                <a:cs typeface="Times New Roman"/>
              </a:rPr>
              <a:t>为</a:t>
            </a:r>
            <a:r>
              <a:rPr lang="en-US" altLang="zh-CN" sz="2600" kern="100" dirty="0">
                <a:latin typeface="Times New Roman"/>
                <a:ea typeface="华文细黑"/>
                <a:cs typeface="Courier New"/>
              </a:rPr>
              <a:t>Na</a:t>
            </a:r>
            <a:r>
              <a:rPr lang="zh-CN" altLang="zh-CN" sz="2600" kern="100" dirty="0">
                <a:latin typeface="Times New Roman"/>
                <a:ea typeface="华文细黑"/>
                <a:cs typeface="Times New Roman"/>
              </a:rPr>
              <a:t>，综上所述，</a:t>
            </a:r>
            <a:r>
              <a:rPr lang="en-US" altLang="zh-CN" sz="2600" kern="100" dirty="0">
                <a:latin typeface="Times New Roman"/>
                <a:ea typeface="华文细黑"/>
                <a:cs typeface="Courier New"/>
              </a:rPr>
              <a:t>X</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Y</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Z</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Q</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R</a:t>
            </a:r>
            <a:r>
              <a:rPr lang="zh-CN" altLang="zh-CN" sz="2600" kern="100" dirty="0">
                <a:latin typeface="Times New Roman"/>
                <a:ea typeface="华文细黑"/>
                <a:cs typeface="Times New Roman"/>
              </a:rPr>
              <a:t>分别为</a:t>
            </a:r>
            <a:r>
              <a:rPr lang="en-US" altLang="zh-CN" sz="2600" kern="100" dirty="0">
                <a:latin typeface="Times New Roman"/>
                <a:ea typeface="华文细黑"/>
                <a:cs typeface="Courier New"/>
              </a:rPr>
              <a:t>H</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O</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Na</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Al</a:t>
            </a:r>
            <a:r>
              <a:rPr lang="zh-CN" altLang="zh-CN" sz="2600" kern="100" dirty="0">
                <a:latin typeface="Times New Roman"/>
                <a:ea typeface="华文细黑"/>
                <a:cs typeface="Times New Roman"/>
              </a:rPr>
              <a:t>。</a:t>
            </a:r>
            <a:endParaRPr lang="zh-CN" altLang="zh-CN" sz="2600" kern="100" dirty="0">
              <a:latin typeface="宋体"/>
              <a:cs typeface="Courier New"/>
            </a:endParaRPr>
          </a:p>
          <a:p>
            <a:pPr>
              <a:lnSpc>
                <a:spcPct val="150000"/>
              </a:lnSpc>
            </a:pPr>
            <a:r>
              <a:rPr lang="zh-CN" altLang="zh-CN" sz="2600" kern="100" dirty="0" smtClean="0">
                <a:latin typeface="Times New Roman"/>
                <a:ea typeface="华文细黑"/>
                <a:cs typeface="Times New Roman"/>
              </a:rPr>
              <a:t>根据</a:t>
            </a:r>
            <a:r>
              <a:rPr lang="zh-CN" altLang="zh-CN" sz="2600" kern="100" dirty="0">
                <a:latin typeface="Times New Roman"/>
                <a:ea typeface="华文细黑"/>
                <a:cs typeface="Times New Roman"/>
              </a:rPr>
              <a:t>同周期，同主族原子半径变化规律可知</a:t>
            </a:r>
            <a:r>
              <a:rPr lang="en-US" altLang="zh-CN" sz="2600" i="1" kern="100" dirty="0">
                <a:latin typeface="Times New Roman"/>
                <a:ea typeface="华文细黑"/>
              </a:rPr>
              <a:t>r</a:t>
            </a:r>
            <a:r>
              <a:rPr lang="en-US" altLang="zh-CN" sz="2600" kern="100" dirty="0">
                <a:latin typeface="Times New Roman"/>
                <a:ea typeface="华文细黑"/>
              </a:rPr>
              <a:t>(Na)</a:t>
            </a:r>
            <a:r>
              <a:rPr lang="zh-CN" altLang="zh-CN" sz="2600" kern="100" dirty="0">
                <a:latin typeface="Times New Roman"/>
                <a:ea typeface="华文细黑"/>
                <a:cs typeface="Times New Roman"/>
              </a:rPr>
              <a:t>＞</a:t>
            </a:r>
            <a:r>
              <a:rPr lang="en-US" altLang="zh-CN" sz="2600" i="1" kern="100" dirty="0">
                <a:latin typeface="Times New Roman"/>
                <a:ea typeface="华文细黑"/>
              </a:rPr>
              <a:t>r</a:t>
            </a:r>
            <a:r>
              <a:rPr lang="en-US" altLang="zh-CN" sz="2600" kern="100" dirty="0">
                <a:latin typeface="Times New Roman"/>
                <a:ea typeface="华文细黑"/>
              </a:rPr>
              <a:t>(Al)</a:t>
            </a:r>
            <a:r>
              <a:rPr lang="zh-CN" altLang="zh-CN" sz="2600" kern="100" dirty="0">
                <a:latin typeface="Times New Roman"/>
                <a:ea typeface="华文细黑"/>
                <a:cs typeface="Times New Roman"/>
              </a:rPr>
              <a:t>＞</a:t>
            </a:r>
            <a:r>
              <a:rPr lang="en-US" altLang="zh-CN" sz="2600" i="1" kern="100" dirty="0">
                <a:latin typeface="Times New Roman"/>
                <a:ea typeface="华文细黑"/>
              </a:rPr>
              <a:t>r</a:t>
            </a:r>
            <a:r>
              <a:rPr lang="en-US" altLang="zh-CN" sz="2600" kern="100" dirty="0">
                <a:latin typeface="Times New Roman"/>
                <a:ea typeface="华文细黑"/>
              </a:rPr>
              <a:t>(C)</a:t>
            </a:r>
            <a:r>
              <a:rPr lang="zh-CN" altLang="zh-CN" sz="2600" kern="100" dirty="0">
                <a:latin typeface="Times New Roman"/>
                <a:ea typeface="华文细黑"/>
                <a:cs typeface="Times New Roman"/>
              </a:rPr>
              <a:t>＞</a:t>
            </a:r>
            <a:r>
              <a:rPr lang="en-US" altLang="zh-CN" sz="2600" i="1" kern="100" dirty="0">
                <a:latin typeface="Times New Roman"/>
                <a:ea typeface="华文细黑"/>
              </a:rPr>
              <a:t>r</a:t>
            </a:r>
            <a:r>
              <a:rPr lang="en-US" altLang="zh-CN" sz="2600" kern="100" dirty="0">
                <a:latin typeface="Times New Roman"/>
                <a:ea typeface="华文细黑"/>
              </a:rPr>
              <a:t>(O)</a:t>
            </a:r>
            <a:r>
              <a:rPr lang="zh-CN" altLang="zh-CN" sz="2600" kern="100" dirty="0">
                <a:latin typeface="Times New Roman"/>
                <a:ea typeface="华文细黑"/>
                <a:cs typeface="Times New Roman"/>
              </a:rPr>
              <a:t>＞</a:t>
            </a:r>
            <a:r>
              <a:rPr lang="en-US" altLang="zh-CN" sz="2600" i="1" kern="100" dirty="0">
                <a:latin typeface="Times New Roman"/>
                <a:ea typeface="华文细黑"/>
              </a:rPr>
              <a:t>r</a:t>
            </a:r>
            <a:r>
              <a:rPr lang="en-US" altLang="zh-CN" sz="2600" kern="100" dirty="0">
                <a:latin typeface="Times New Roman"/>
                <a:ea typeface="华文细黑"/>
              </a:rPr>
              <a:t>(H)</a:t>
            </a:r>
            <a:r>
              <a:rPr lang="zh-CN" altLang="zh-CN" sz="2600" kern="100" dirty="0">
                <a:latin typeface="Times New Roman"/>
                <a:ea typeface="华文细黑"/>
                <a:cs typeface="Times New Roman"/>
              </a:rPr>
              <a:t>。</a:t>
            </a:r>
            <a:endParaRPr lang="zh-CN" altLang="zh-CN" sz="2600" kern="100" dirty="0">
              <a:effectLst/>
              <a:latin typeface="宋体"/>
              <a:cs typeface="Courier New"/>
            </a:endParaRPr>
          </a:p>
        </p:txBody>
      </p:sp>
      <p:sp>
        <p:nvSpPr>
          <p:cNvPr id="4" name="矩形 3"/>
          <p:cNvSpPr/>
          <p:nvPr/>
        </p:nvSpPr>
        <p:spPr>
          <a:xfrm>
            <a:off x="8277927" y="2536486"/>
            <a:ext cx="2733441" cy="576248"/>
          </a:xfrm>
          <a:prstGeom prst="rect">
            <a:avLst/>
          </a:prstGeom>
        </p:spPr>
        <p:txBody>
          <a:bodyPr wrap="none">
            <a:spAutoFit/>
          </a:bodyPr>
          <a:lstStyle/>
          <a:p>
            <a:pPr algn="just">
              <a:lnSpc>
                <a:spcPct val="150000"/>
              </a:lnSpc>
              <a:spcAft>
                <a:spcPts val="0"/>
              </a:spcAft>
            </a:pPr>
            <a:r>
              <a:rPr lang="en-US" altLang="zh-CN" kern="100" dirty="0" smtClean="0">
                <a:solidFill>
                  <a:schemeClr val="accent6">
                    <a:lumMod val="75000"/>
                  </a:schemeClr>
                </a:solidFill>
                <a:latin typeface="Times New Roman"/>
                <a:ea typeface="华文细黑"/>
                <a:cs typeface="Courier New"/>
              </a:rPr>
              <a:t>Na</a:t>
            </a:r>
            <a:r>
              <a:rPr lang="zh-CN" altLang="zh-CN" kern="100" dirty="0">
                <a:solidFill>
                  <a:schemeClr val="accent6">
                    <a:lumMod val="75000"/>
                  </a:schemeClr>
                </a:solidFill>
                <a:latin typeface="Times New Roman"/>
                <a:ea typeface="华文细黑"/>
                <a:cs typeface="Times New Roman"/>
              </a:rPr>
              <a:t>＞</a:t>
            </a:r>
            <a:r>
              <a:rPr lang="en-US" altLang="zh-CN" kern="100" dirty="0">
                <a:solidFill>
                  <a:schemeClr val="accent6">
                    <a:lumMod val="75000"/>
                  </a:schemeClr>
                </a:solidFill>
                <a:latin typeface="Times New Roman"/>
                <a:ea typeface="华文细黑"/>
                <a:cs typeface="Courier New"/>
              </a:rPr>
              <a:t>Al</a:t>
            </a:r>
            <a:r>
              <a:rPr lang="zh-CN" altLang="zh-CN" kern="100" dirty="0">
                <a:solidFill>
                  <a:schemeClr val="accent6">
                    <a:lumMod val="75000"/>
                  </a:schemeClr>
                </a:solidFill>
                <a:latin typeface="Times New Roman"/>
                <a:ea typeface="华文细黑"/>
                <a:cs typeface="Times New Roman"/>
              </a:rPr>
              <a:t>＞</a:t>
            </a:r>
            <a:r>
              <a:rPr lang="en-US" altLang="zh-CN" kern="100" dirty="0">
                <a:solidFill>
                  <a:schemeClr val="accent6">
                    <a:lumMod val="75000"/>
                  </a:schemeClr>
                </a:solidFill>
                <a:latin typeface="Times New Roman"/>
                <a:ea typeface="华文细黑"/>
                <a:cs typeface="Courier New"/>
              </a:rPr>
              <a:t>C</a:t>
            </a:r>
            <a:r>
              <a:rPr lang="zh-CN" altLang="zh-CN" kern="100" dirty="0">
                <a:solidFill>
                  <a:schemeClr val="accent6">
                    <a:lumMod val="75000"/>
                  </a:schemeClr>
                </a:solidFill>
                <a:latin typeface="Times New Roman"/>
                <a:ea typeface="华文细黑"/>
                <a:cs typeface="Times New Roman"/>
              </a:rPr>
              <a:t>＞</a:t>
            </a:r>
            <a:r>
              <a:rPr lang="en-US" altLang="zh-CN" kern="100" dirty="0">
                <a:solidFill>
                  <a:schemeClr val="accent6">
                    <a:lumMod val="75000"/>
                  </a:schemeClr>
                </a:solidFill>
                <a:latin typeface="Times New Roman"/>
                <a:ea typeface="华文细黑"/>
                <a:cs typeface="Courier New"/>
              </a:rPr>
              <a:t>O</a:t>
            </a:r>
            <a:r>
              <a:rPr lang="zh-CN" altLang="zh-CN" kern="100" dirty="0">
                <a:solidFill>
                  <a:schemeClr val="accent6">
                    <a:lumMod val="75000"/>
                  </a:schemeClr>
                </a:solidFill>
                <a:latin typeface="Times New Roman"/>
                <a:ea typeface="华文细黑"/>
                <a:cs typeface="Times New Roman"/>
              </a:rPr>
              <a:t>＞</a:t>
            </a:r>
            <a:r>
              <a:rPr lang="en-US" altLang="zh-CN" kern="100" dirty="0">
                <a:solidFill>
                  <a:schemeClr val="accent6">
                    <a:lumMod val="75000"/>
                  </a:schemeClr>
                </a:solidFill>
                <a:latin typeface="Times New Roman"/>
                <a:ea typeface="华文细黑"/>
                <a:cs typeface="Courier New"/>
              </a:rPr>
              <a:t>H</a:t>
            </a:r>
            <a:endParaRPr lang="zh-CN" altLang="zh-CN" sz="1000" kern="100" dirty="0">
              <a:solidFill>
                <a:schemeClr val="accent6">
                  <a:lumMod val="75000"/>
                </a:schemeClr>
              </a:solidFill>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553661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xEl>
                                              <p:pRg st="3" end="3"/>
                                            </p:txEl>
                                          </p:spTgt>
                                        </p:tgtEl>
                                      </p:cBhvr>
                                    </p:animEffect>
                                    <p:set>
                                      <p:cBhvr>
                                        <p:cTn id="20" dur="1" fill="hold">
                                          <p:stCondLst>
                                            <p:cond delay="499"/>
                                          </p:stCondLst>
                                        </p:cTn>
                                        <p:tgtEl>
                                          <p:spTgt spid="3">
                                            <p:txEl>
                                              <p:pRg st="3" end="3"/>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3">
                                            <p:txEl>
                                              <p:pRg st="4" end="4"/>
                                            </p:txEl>
                                          </p:spTgt>
                                        </p:tgtEl>
                                      </p:cBhvr>
                                    </p:animEffect>
                                    <p:set>
                                      <p:cBhvr>
                                        <p:cTn id="23" dur="1" fill="hold">
                                          <p:stCondLst>
                                            <p:cond delay="499"/>
                                          </p:stCondLst>
                                        </p:cTn>
                                        <p:tgtEl>
                                          <p:spTgt spid="3">
                                            <p:txEl>
                                              <p:pRg st="4" end="4"/>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4" grpId="0"/>
      <p:bldP spid="4"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74514" y="1184186"/>
            <a:ext cx="11010769"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rPr>
              <a:t>(2)X</a:t>
            </a:r>
            <a:r>
              <a:rPr lang="zh-CN" altLang="zh-CN" sz="2800" kern="100" dirty="0">
                <a:latin typeface="Times New Roman"/>
                <a:ea typeface="华文细黑"/>
                <a:cs typeface="Times New Roman"/>
              </a:rPr>
              <a:t>与</a:t>
            </a:r>
            <a:r>
              <a:rPr lang="en-US" altLang="zh-CN" sz="2800" kern="100" dirty="0">
                <a:latin typeface="Times New Roman"/>
                <a:ea typeface="华文细黑"/>
              </a:rPr>
              <a:t>Y</a:t>
            </a:r>
            <a:r>
              <a:rPr lang="zh-CN" altLang="zh-CN" sz="2800" kern="100" dirty="0">
                <a:latin typeface="Times New Roman"/>
                <a:ea typeface="华文细黑"/>
                <a:cs typeface="Times New Roman"/>
              </a:rPr>
              <a:t>能形成多种化合物，其中既含极性键又含非极性键，且相对分子质量最小的物质是</a:t>
            </a:r>
            <a:r>
              <a:rPr lang="en-US" altLang="zh-CN" sz="2800" kern="100" dirty="0">
                <a:latin typeface="Times New Roman"/>
                <a:ea typeface="华文细黑"/>
              </a:rPr>
              <a:t>(</a:t>
            </a:r>
            <a:r>
              <a:rPr lang="zh-CN" altLang="zh-CN" sz="2800" kern="100" dirty="0">
                <a:latin typeface="Times New Roman"/>
                <a:ea typeface="华文细黑"/>
                <a:cs typeface="Times New Roman"/>
              </a:rPr>
              <a:t>写分子式</a:t>
            </a:r>
            <a:r>
              <a:rPr lang="en-US" altLang="zh-CN" sz="2800" kern="100" dirty="0" smtClean="0">
                <a:latin typeface="Times New Roman"/>
                <a:ea typeface="华文细黑"/>
              </a:rPr>
              <a:t>)______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50"/>
                </a:solidFill>
                <a:latin typeface="Times New Roman"/>
                <a:cs typeface="Times New Roman"/>
              </a:rPr>
              <a:t>　</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H</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所形成的烃中，既含有极性键又含有非极性键的化合物，至少含有两个碳原子，相对分子质量最小的为乙炔，分子式为</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 name="矩形 3"/>
          <p:cNvSpPr/>
          <p:nvPr/>
        </p:nvSpPr>
        <p:spPr>
          <a:xfrm>
            <a:off x="5949129" y="1773610"/>
            <a:ext cx="923651" cy="656846"/>
          </a:xfrm>
          <a:prstGeom prst="rect">
            <a:avLst/>
          </a:prstGeom>
        </p:spPr>
        <p:txBody>
          <a:bodyPr wrap="none">
            <a:spAutoFit/>
          </a:bodyPr>
          <a:lstStyle/>
          <a:p>
            <a:pPr algn="just">
              <a:lnSpc>
                <a:spcPct val="150000"/>
              </a:lnSpc>
              <a:spcAft>
                <a:spcPts val="0"/>
              </a:spcAft>
            </a:pPr>
            <a:r>
              <a:rPr lang="en-US" altLang="zh-CN" sz="2800" kern="100" dirty="0">
                <a:solidFill>
                  <a:schemeClr val="accent6">
                    <a:lumMod val="75000"/>
                  </a:schemeClr>
                </a:solidFill>
                <a:latin typeface="Times New Roman"/>
                <a:ea typeface="华文细黑"/>
                <a:cs typeface="Courier New"/>
              </a:rPr>
              <a:t>C</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H</a:t>
            </a:r>
            <a:r>
              <a:rPr lang="en-US" altLang="zh-CN" sz="2800" kern="100" baseline="-25000" dirty="0">
                <a:solidFill>
                  <a:schemeClr val="accent6">
                    <a:lumMod val="75000"/>
                  </a:schemeClr>
                </a:solidFill>
                <a:latin typeface="Times New Roman"/>
                <a:ea typeface="华文细黑"/>
                <a:cs typeface="Courier New"/>
              </a:rPr>
              <a:t>2</a:t>
            </a:r>
            <a:endParaRPr lang="zh-CN" altLang="zh-CN" sz="2800" kern="100" dirty="0">
              <a:solidFill>
                <a:schemeClr val="accent6">
                  <a:lumMod val="75000"/>
                </a:schemeClr>
              </a:solidFill>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600554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1" end="1"/>
                                            </p:txEl>
                                          </p:spTgt>
                                        </p:tgtEl>
                                      </p:cBhvr>
                                    </p:animEffect>
                                    <p:set>
                                      <p:cBhvr>
                                        <p:cTn id="17" dur="1" fill="hold">
                                          <p:stCondLst>
                                            <p:cond delay="499"/>
                                          </p:stCondLst>
                                        </p:cTn>
                                        <p:tgtEl>
                                          <p:spTgt spid="3">
                                            <p:txEl>
                                              <p:pRg st="1" end="1"/>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4" grpId="0"/>
      <p:bldP spid="4"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89028" y="333450"/>
            <a:ext cx="11010769" cy="5813899"/>
          </a:xfrm>
          <a:prstGeom prst="rect">
            <a:avLst/>
          </a:prstGeom>
        </p:spPr>
        <p:txBody>
          <a:bodyPr>
            <a:spAutoFit/>
          </a:bodyPr>
          <a:lstStyle/>
          <a:p>
            <a:pPr algn="just">
              <a:lnSpc>
                <a:spcPct val="130000"/>
              </a:lnSpc>
              <a:spcAft>
                <a:spcPts val="0"/>
              </a:spcAft>
            </a:pPr>
            <a:r>
              <a:rPr lang="en-US" altLang="zh-CN" sz="2600" kern="100" dirty="0">
                <a:latin typeface="Times New Roman"/>
                <a:ea typeface="华文细黑"/>
                <a:cs typeface="Courier New"/>
              </a:rPr>
              <a:t>(3)</a:t>
            </a:r>
            <a:r>
              <a:rPr lang="zh-CN" altLang="zh-CN" sz="2600" kern="100" dirty="0">
                <a:latin typeface="Times New Roman"/>
                <a:ea typeface="华文细黑"/>
                <a:cs typeface="Times New Roman"/>
              </a:rPr>
              <a:t>由以上某些元素组成的化合物</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D</a:t>
            </a:r>
            <a:r>
              <a:rPr lang="zh-CN" altLang="zh-CN" sz="2600" kern="100" dirty="0">
                <a:latin typeface="Times New Roman"/>
                <a:ea typeface="华文细黑"/>
                <a:cs typeface="Times New Roman"/>
              </a:rPr>
              <a:t>有如下转化关系</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30000"/>
              </a:lnSpc>
              <a:spcAft>
                <a:spcPts val="0"/>
              </a:spcAft>
            </a:pPr>
            <a:r>
              <a:rPr lang="en-US" altLang="zh-CN" sz="2600" kern="100" dirty="0" smtClean="0">
                <a:latin typeface="Times New Roman"/>
                <a:ea typeface="华文细黑"/>
                <a:cs typeface="Times New Roman"/>
              </a:rPr>
              <a:t>	    </a:t>
            </a:r>
            <a:r>
              <a:rPr lang="en-US" altLang="zh-CN" sz="2600" kern="100" dirty="0" smtClean="0">
                <a:latin typeface="Times New Roman"/>
                <a:ea typeface="华文细黑"/>
                <a:cs typeface="Courier New"/>
              </a:rPr>
              <a:t>(</a:t>
            </a:r>
            <a:r>
              <a:rPr lang="zh-CN" altLang="zh-CN" sz="2600" kern="100" dirty="0">
                <a:latin typeface="Times New Roman"/>
                <a:ea typeface="华文细黑"/>
                <a:cs typeface="Times New Roman"/>
              </a:rPr>
              <a:t>在水溶液中进行</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ct val="130000"/>
              </a:lnSpc>
              <a:spcAft>
                <a:spcPts val="0"/>
              </a:spcAft>
            </a:pPr>
            <a:r>
              <a:rPr lang="zh-CN" altLang="zh-CN" sz="2600" kern="100" dirty="0">
                <a:latin typeface="Times New Roman"/>
                <a:ea typeface="华文细黑"/>
                <a:cs typeface="Times New Roman"/>
              </a:rPr>
              <a:t>其中，</a:t>
            </a: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是溶于水显酸性的气体；</a:t>
            </a:r>
            <a:r>
              <a:rPr lang="en-US" altLang="zh-CN" sz="2600" kern="100" dirty="0">
                <a:latin typeface="Times New Roman"/>
                <a:ea typeface="华文细黑"/>
                <a:cs typeface="Courier New"/>
              </a:rPr>
              <a:t>D</a:t>
            </a:r>
            <a:r>
              <a:rPr lang="zh-CN" altLang="zh-CN" sz="2600" kern="100" dirty="0">
                <a:latin typeface="Times New Roman"/>
                <a:ea typeface="华文细黑"/>
                <a:cs typeface="Times New Roman"/>
              </a:rPr>
              <a:t>是淡黄色固体。</a:t>
            </a:r>
            <a:endParaRPr lang="zh-CN" altLang="zh-CN" sz="2600" kern="100" dirty="0">
              <a:latin typeface="宋体"/>
              <a:cs typeface="Courier New"/>
            </a:endParaRPr>
          </a:p>
          <a:p>
            <a:pPr algn="just">
              <a:lnSpc>
                <a:spcPct val="130000"/>
              </a:lnSpc>
              <a:spcAft>
                <a:spcPts val="0"/>
              </a:spcAft>
            </a:pPr>
            <a:r>
              <a:rPr lang="zh-CN" altLang="zh-CN" sz="2600" kern="100" dirty="0">
                <a:latin typeface="Times New Roman"/>
                <a:ea typeface="华文细黑"/>
                <a:cs typeface="Times New Roman"/>
              </a:rPr>
              <a:t>写出</a:t>
            </a: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的结构式：</a:t>
            </a:r>
            <a:r>
              <a:rPr lang="en-US" altLang="zh-CN" sz="2600" kern="100" dirty="0">
                <a:latin typeface="Times New Roman"/>
                <a:ea typeface="华文细黑"/>
                <a:cs typeface="Courier New"/>
              </a:rPr>
              <a:t>________</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D</a:t>
            </a:r>
            <a:r>
              <a:rPr lang="zh-CN" altLang="zh-CN" sz="2600" kern="100" dirty="0">
                <a:latin typeface="Times New Roman"/>
                <a:ea typeface="华文细黑"/>
                <a:cs typeface="Times New Roman"/>
              </a:rPr>
              <a:t>的电子式：</a:t>
            </a:r>
            <a:r>
              <a:rPr lang="en-US" altLang="zh-CN" sz="2600" kern="100" dirty="0">
                <a:latin typeface="Times New Roman"/>
                <a:ea typeface="华文细黑"/>
                <a:cs typeface="Courier New"/>
              </a:rPr>
              <a:t>________</a:t>
            </a:r>
            <a:r>
              <a:rPr lang="zh-CN" altLang="zh-CN" sz="2600" kern="100" dirty="0">
                <a:latin typeface="Times New Roman"/>
                <a:ea typeface="华文细黑"/>
                <a:cs typeface="Times New Roman"/>
              </a:rPr>
              <a:t>。</a:t>
            </a:r>
            <a:endParaRPr lang="zh-CN" altLang="zh-CN" sz="2600" kern="100" dirty="0">
              <a:latin typeface="宋体"/>
              <a:cs typeface="Courier New"/>
            </a:endParaRPr>
          </a:p>
          <a:p>
            <a:pPr algn="just">
              <a:lnSpc>
                <a:spcPct val="130000"/>
              </a:lnSpc>
              <a:spcAft>
                <a:spcPts val="0"/>
              </a:spcAft>
            </a:pPr>
            <a:r>
              <a:rPr lang="en-US" altLang="zh-CN" sz="2600" kern="100" dirty="0">
                <a:latin typeface="宋体"/>
                <a:ea typeface="华文细黑"/>
                <a:cs typeface="Times New Roman"/>
              </a:rPr>
              <a:t>①</a:t>
            </a:r>
            <a:r>
              <a:rPr lang="zh-CN" altLang="zh-CN" sz="2600" kern="100" dirty="0">
                <a:latin typeface="Times New Roman"/>
                <a:ea typeface="华文细黑"/>
                <a:cs typeface="Times New Roman"/>
              </a:rPr>
              <a:t>如果</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均由三种元素组成，</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为两性不溶物，则</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的化学式为</a:t>
            </a:r>
            <a:r>
              <a:rPr lang="en-US" altLang="zh-CN" sz="2600" kern="100" dirty="0" smtClean="0">
                <a:latin typeface="Times New Roman"/>
                <a:ea typeface="华文细黑"/>
                <a:cs typeface="Courier New"/>
              </a:rPr>
              <a:t>_____________</a:t>
            </a:r>
            <a:r>
              <a:rPr lang="zh-CN" altLang="zh-CN" sz="2600" kern="100" dirty="0">
                <a:latin typeface="Times New Roman"/>
                <a:ea typeface="华文细黑"/>
                <a:cs typeface="Times New Roman"/>
              </a:rPr>
              <a:t>；由</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转化为</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的离子方程式为</a:t>
            </a:r>
            <a:r>
              <a:rPr lang="en-US" altLang="zh-CN" sz="2600" kern="100" dirty="0" smtClean="0">
                <a:latin typeface="Times New Roman"/>
                <a:ea typeface="华文细黑"/>
                <a:cs typeface="Courier New"/>
              </a:rPr>
              <a:t>__________</a:t>
            </a:r>
            <a:r>
              <a:rPr lang="zh-CN" altLang="zh-CN" sz="2600" kern="100" dirty="0">
                <a:latin typeface="Times New Roman"/>
                <a:ea typeface="华文细黑"/>
                <a:cs typeface="Times New Roman"/>
              </a:rPr>
              <a:t>。</a:t>
            </a:r>
            <a:endParaRPr lang="zh-CN" altLang="zh-CN" sz="2600" kern="100" dirty="0">
              <a:latin typeface="宋体"/>
              <a:cs typeface="Courier New"/>
            </a:endParaRPr>
          </a:p>
          <a:p>
            <a:pPr algn="just">
              <a:lnSpc>
                <a:spcPct val="130000"/>
              </a:lnSpc>
              <a:spcAft>
                <a:spcPts val="0"/>
              </a:spcAft>
            </a:pPr>
            <a:r>
              <a:rPr lang="en-US" altLang="zh-CN" sz="2600" kern="100" dirty="0">
                <a:latin typeface="宋体"/>
                <a:ea typeface="华文细黑"/>
                <a:cs typeface="Times New Roman"/>
              </a:rPr>
              <a:t>②</a:t>
            </a:r>
            <a:r>
              <a:rPr lang="zh-CN" altLang="zh-CN" sz="2600" kern="100" dirty="0">
                <a:latin typeface="Times New Roman"/>
                <a:ea typeface="华文细黑"/>
                <a:cs typeface="Times New Roman"/>
              </a:rPr>
              <a:t>如果</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由三种元素组成，</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由四种元素组成，</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溶液均显碱性。用离子方程式表示</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溶液显碱性的原因：</a:t>
            </a:r>
            <a:r>
              <a:rPr lang="en-US" altLang="zh-CN" sz="2600" kern="100" dirty="0" smtClean="0">
                <a:latin typeface="Times New Roman"/>
                <a:ea typeface="华文细黑"/>
                <a:cs typeface="Courier New"/>
              </a:rPr>
              <a:t>__________________________</a:t>
            </a:r>
            <a:r>
              <a:rPr lang="zh-CN" altLang="zh-CN" sz="2600" kern="100" dirty="0">
                <a:latin typeface="Times New Roman"/>
                <a:ea typeface="华文细黑"/>
                <a:cs typeface="Times New Roman"/>
              </a:rPr>
              <a:t>。</a:t>
            </a:r>
            <a:endParaRPr lang="zh-CN" altLang="zh-CN" sz="2600" kern="100" dirty="0">
              <a:latin typeface="宋体"/>
              <a:cs typeface="Courier New"/>
            </a:endParaRPr>
          </a:p>
          <a:p>
            <a:pPr>
              <a:lnSpc>
                <a:spcPct val="130000"/>
              </a:lnSpc>
            </a:pPr>
            <a:r>
              <a:rPr lang="en-US" altLang="zh-CN" sz="2600" kern="100" dirty="0">
                <a:latin typeface="Times New Roman"/>
                <a:ea typeface="华文细黑"/>
              </a:rPr>
              <a:t>A</a:t>
            </a:r>
            <a:r>
              <a:rPr lang="zh-CN" altLang="zh-CN" sz="2600" kern="100" dirty="0">
                <a:latin typeface="Times New Roman"/>
                <a:ea typeface="华文细黑"/>
                <a:cs typeface="Times New Roman"/>
              </a:rPr>
              <a:t>、</a:t>
            </a:r>
            <a:r>
              <a:rPr lang="en-US" altLang="zh-CN" sz="2600" kern="100" dirty="0">
                <a:latin typeface="Times New Roman"/>
                <a:ea typeface="华文细黑"/>
              </a:rPr>
              <a:t>B</a:t>
            </a:r>
            <a:r>
              <a:rPr lang="zh-CN" altLang="zh-CN" sz="2600" kern="100" dirty="0">
                <a:latin typeface="Times New Roman"/>
                <a:ea typeface="华文细黑"/>
                <a:cs typeface="Times New Roman"/>
              </a:rPr>
              <a:t>浓度均为</a:t>
            </a:r>
            <a:r>
              <a:rPr lang="en-US" altLang="zh-CN" sz="2600" kern="100" dirty="0">
                <a:latin typeface="Times New Roman"/>
                <a:ea typeface="华文细黑"/>
              </a:rPr>
              <a:t>0.1 </a:t>
            </a:r>
            <a:r>
              <a:rPr lang="en-US" altLang="zh-CN" sz="2600" kern="100" dirty="0" err="1">
                <a:latin typeface="Times New Roman"/>
                <a:ea typeface="华文细黑"/>
              </a:rPr>
              <a:t>mol·L</a:t>
            </a:r>
            <a:r>
              <a:rPr lang="zh-CN" altLang="zh-CN" sz="2600" kern="100" baseline="30000" dirty="0">
                <a:latin typeface="Times New Roman"/>
                <a:ea typeface="华文细黑"/>
                <a:cs typeface="Times New Roman"/>
              </a:rPr>
              <a:t>－</a:t>
            </a:r>
            <a:r>
              <a:rPr lang="en-US" altLang="zh-CN" sz="2600" kern="100" baseline="30000" dirty="0">
                <a:latin typeface="Times New Roman"/>
                <a:ea typeface="华文细黑"/>
              </a:rPr>
              <a:t>1</a:t>
            </a:r>
            <a:r>
              <a:rPr lang="zh-CN" altLang="zh-CN" sz="2600" kern="100" dirty="0">
                <a:latin typeface="Times New Roman"/>
                <a:ea typeface="华文细黑"/>
                <a:cs typeface="Times New Roman"/>
              </a:rPr>
              <a:t>的混合溶液中，离子浓度由大到小的顺序是</a:t>
            </a:r>
            <a:r>
              <a:rPr lang="en-US" altLang="zh-CN" sz="2600" kern="100" dirty="0">
                <a:latin typeface="Times New Roman"/>
                <a:ea typeface="华文细黑"/>
              </a:rPr>
              <a:t>____________</a:t>
            </a:r>
            <a:r>
              <a:rPr lang="zh-CN" altLang="zh-CN" sz="2600" kern="100" dirty="0">
                <a:latin typeface="Times New Roman"/>
                <a:ea typeface="华文细黑"/>
                <a:cs typeface="Times New Roman"/>
              </a:rPr>
              <a:t>；常温下，在该溶液中滴加稀盐酸至中性时，溶质的主要成分有</a:t>
            </a:r>
            <a:r>
              <a:rPr lang="en-US" altLang="zh-CN" sz="2600" kern="100" dirty="0">
                <a:latin typeface="Times New Roman"/>
                <a:ea typeface="华文细黑"/>
              </a:rPr>
              <a:t>________________________</a:t>
            </a:r>
            <a:r>
              <a:rPr lang="zh-CN" altLang="zh-CN" sz="2600" kern="100" dirty="0">
                <a:latin typeface="Times New Roman"/>
                <a:ea typeface="华文细黑"/>
                <a:cs typeface="Times New Roman"/>
              </a:rPr>
              <a:t>。</a:t>
            </a:r>
            <a:endParaRPr lang="zh-CN" altLang="zh-CN" sz="26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622156415"/>
              </p:ext>
            </p:extLst>
          </p:nvPr>
        </p:nvGraphicFramePr>
        <p:xfrm>
          <a:off x="766614" y="674741"/>
          <a:ext cx="1924050" cy="1068388"/>
        </p:xfrm>
        <a:graphic>
          <a:graphicData uri="http://schemas.openxmlformats.org/presentationml/2006/ole">
            <mc:AlternateContent xmlns:mc="http://schemas.openxmlformats.org/markup-compatibility/2006">
              <mc:Choice xmlns:v="urn:schemas-microsoft-com:vml" Requires="v">
                <p:oleObj spid="_x0000_s37901" name="Document" r:id="rId4" imgW="1923721" imgH="1068381" progId="Word.Document.8">
                  <p:embed/>
                </p:oleObj>
              </mc:Choice>
              <mc:Fallback>
                <p:oleObj name="Document" r:id="rId4" imgW="1923721" imgH="1068381" progId="Word.Document.8">
                  <p:embed/>
                  <p:pic>
                    <p:nvPicPr>
                      <p:cNvPr id="0" name=""/>
                      <p:cNvPicPr/>
                      <p:nvPr/>
                    </p:nvPicPr>
                    <p:blipFill>
                      <a:blip r:embed="rId5"/>
                      <a:stretch>
                        <a:fillRect/>
                      </a:stretch>
                    </p:blipFill>
                    <p:spPr>
                      <a:xfrm>
                        <a:off x="766614" y="674741"/>
                        <a:ext cx="1924050" cy="1068388"/>
                      </a:xfrm>
                      <a:prstGeom prst="rect">
                        <a:avLst/>
                      </a:prstGeom>
                    </p:spPr>
                  </p:pic>
                </p:oleObj>
              </mc:Fallback>
            </mc:AlternateContent>
          </a:graphicData>
        </a:graphic>
      </p:graphicFrame>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a:hlinkClick r:id="rId6" action="ppaction://hlinksldjump"/>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6" name="圆角矩形 5">
            <a:hlinkClick r:id="rId7"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2621799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478582" y="794741"/>
            <a:ext cx="11010769" cy="2677656"/>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50"/>
                </a:solidFill>
                <a:latin typeface="Times New Roman"/>
                <a:cs typeface="Times New Roman"/>
              </a:rPr>
              <a:t>　</a:t>
            </a:r>
            <a:r>
              <a:rPr lang="zh-CN" altLang="zh-CN" sz="2800" kern="100" dirty="0">
                <a:latin typeface="Times New Roman"/>
                <a:ea typeface="华文细黑"/>
                <a:cs typeface="Times New Roman"/>
              </a:rPr>
              <a:t>根据转化关系及所给信息</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endParaRPr lang="zh-CN" altLang="zh-CN" sz="10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由于</a:t>
            </a:r>
            <a:r>
              <a:rPr lang="zh-CN" altLang="zh-CN" sz="2800" kern="100" dirty="0" smtClean="0">
                <a:latin typeface="Times New Roman"/>
                <a:ea typeface="华文细黑"/>
                <a:cs typeface="Times New Roman"/>
              </a:rPr>
              <a:t>通</a:t>
            </a:r>
            <a:r>
              <a:rPr lang="zh-CN" altLang="en-US" sz="2800" kern="100" dirty="0" smtClean="0">
                <a:latin typeface="Times New Roman"/>
                <a:ea typeface="华文细黑"/>
                <a:cs typeface="Times New Roman"/>
              </a:rPr>
              <a:t>入</a:t>
            </a:r>
            <a:r>
              <a:rPr lang="en-US" altLang="zh-CN" sz="2800" kern="100" dirty="0" smtClean="0">
                <a:latin typeface="Times New Roman"/>
                <a:ea typeface="华文细黑"/>
                <a:cs typeface="Courier New"/>
              </a:rPr>
              <a:t>CO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生成两性不溶物，所以</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endParaRPr lang="zh-CN" altLang="zh-CN" sz="1000" kern="100" dirty="0">
              <a:latin typeface="宋体"/>
              <a:cs typeface="Courier New"/>
            </a:endParaRPr>
          </a:p>
          <a:p>
            <a:pPr>
              <a:lnSpc>
                <a:spcPct val="150000"/>
              </a:lnSpc>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由</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B</a:t>
            </a:r>
            <a:r>
              <a:rPr lang="zh-CN" altLang="zh-CN" sz="2800" kern="100" dirty="0">
                <a:latin typeface="Times New Roman"/>
                <a:ea typeface="华文细黑"/>
                <a:cs typeface="Times New Roman"/>
              </a:rPr>
              <a:t>均显碱性，且分别由三种元素和四种元素组成，再根据转化关系可知</a:t>
            </a:r>
            <a:r>
              <a:rPr lang="en-US" altLang="zh-CN" sz="2800" kern="100" dirty="0">
                <a:latin typeface="Times New Roman"/>
                <a:ea typeface="华文细黑"/>
              </a:rPr>
              <a:t>A</a:t>
            </a:r>
            <a:r>
              <a:rPr lang="zh-CN" altLang="zh-CN" sz="2800" kern="100" dirty="0">
                <a:latin typeface="Times New Roman"/>
                <a:ea typeface="华文细黑"/>
                <a:cs typeface="Times New Roman"/>
              </a:rPr>
              <a:t>为</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CO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a:t>
            </a:r>
            <a:r>
              <a:rPr lang="en-US" altLang="zh-CN" sz="2800" kern="100" dirty="0">
                <a:latin typeface="Times New Roman"/>
                <a:ea typeface="华文细黑"/>
              </a:rPr>
              <a:t>B</a:t>
            </a:r>
            <a:r>
              <a:rPr lang="zh-CN" altLang="zh-CN" sz="2800" kern="100" dirty="0">
                <a:latin typeface="Times New Roman"/>
                <a:ea typeface="华文细黑"/>
                <a:cs typeface="Times New Roman"/>
              </a:rPr>
              <a:t>为</a:t>
            </a:r>
            <a:r>
              <a:rPr lang="en-US" altLang="zh-CN" sz="2800" kern="100" dirty="0">
                <a:latin typeface="Times New Roman"/>
                <a:ea typeface="华文细黑"/>
              </a:rPr>
              <a:t>NaHCO</a:t>
            </a:r>
            <a:r>
              <a:rPr lang="en-US" altLang="zh-CN" sz="2800" kern="100" baseline="-25000" dirty="0">
                <a:latin typeface="Times New Roman"/>
                <a:ea typeface="华文细黑"/>
              </a:rPr>
              <a:t>3</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911798703"/>
              </p:ext>
            </p:extLst>
          </p:nvPr>
        </p:nvGraphicFramePr>
        <p:xfrm>
          <a:off x="583292" y="3501578"/>
          <a:ext cx="11320462" cy="1250950"/>
        </p:xfrm>
        <a:graphic>
          <a:graphicData uri="http://schemas.openxmlformats.org/presentationml/2006/ole">
            <mc:AlternateContent xmlns:mc="http://schemas.openxmlformats.org/markup-compatibility/2006">
              <mc:Choice xmlns:v="urn:schemas-microsoft-com:vml" Requires="v">
                <p:oleObj spid="_x0000_s38936" name="Document" r:id="rId4" imgW="11473635" imgH="1263770" progId="Word.Document.8">
                  <p:embed/>
                </p:oleObj>
              </mc:Choice>
              <mc:Fallback>
                <p:oleObj name="Document" r:id="rId4" imgW="11473635" imgH="1263770" progId="Word.Document.8">
                  <p:embed/>
                  <p:pic>
                    <p:nvPicPr>
                      <p:cNvPr id="0" name=""/>
                      <p:cNvPicPr/>
                      <p:nvPr/>
                    </p:nvPicPr>
                    <p:blipFill>
                      <a:blip r:embed="rId5"/>
                      <a:stretch>
                        <a:fillRect/>
                      </a:stretch>
                    </p:blipFill>
                    <p:spPr>
                      <a:xfrm>
                        <a:off x="583292" y="3501578"/>
                        <a:ext cx="11320462" cy="125095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467428324"/>
              </p:ext>
            </p:extLst>
          </p:nvPr>
        </p:nvGraphicFramePr>
        <p:xfrm>
          <a:off x="656168" y="4199235"/>
          <a:ext cx="11145837" cy="2974975"/>
        </p:xfrm>
        <a:graphic>
          <a:graphicData uri="http://schemas.openxmlformats.org/presentationml/2006/ole">
            <mc:AlternateContent xmlns:mc="http://schemas.openxmlformats.org/markup-compatibility/2006">
              <mc:Choice xmlns:v="urn:schemas-microsoft-com:vml" Requires="v">
                <p:oleObj spid="_x0000_s38937" name="Document" r:id="rId7" imgW="11441221" imgH="3054470" progId="Word.Document.8">
                  <p:embed/>
                </p:oleObj>
              </mc:Choice>
              <mc:Fallback>
                <p:oleObj name="Document" r:id="rId7" imgW="11441221" imgH="3054470" progId="Word.Document.8">
                  <p:embed/>
                  <p:pic>
                    <p:nvPicPr>
                      <p:cNvPr id="0" name=""/>
                      <p:cNvPicPr/>
                      <p:nvPr/>
                    </p:nvPicPr>
                    <p:blipFill>
                      <a:blip r:embed="rId8"/>
                      <a:stretch>
                        <a:fillRect/>
                      </a:stretch>
                    </p:blipFill>
                    <p:spPr>
                      <a:xfrm>
                        <a:off x="656168" y="4199235"/>
                        <a:ext cx="11145837" cy="2974975"/>
                      </a:xfrm>
                      <a:prstGeom prst="rect">
                        <a:avLst/>
                      </a:prstGeom>
                    </p:spPr>
                  </p:pic>
                </p:oleObj>
              </mc:Fallback>
            </mc:AlternateContent>
          </a:graphicData>
        </a:graphic>
      </p:graphicFrame>
    </p:spTree>
    <p:extLst>
      <p:ext uri="{BB962C8B-B14F-4D97-AF65-F5344CB8AC3E}">
        <p14:creationId xmlns:p14="http://schemas.microsoft.com/office/powerpoint/2010/main" val="2286822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horizontal)">
                                      <p:cBhvr>
                                        <p:cTn id="19" dur="750"/>
                                        <p:tgtEl>
                                          <p:spTgt spid="2"/>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p:cNvSpPr/>
          <p:nvPr/>
        </p:nvSpPr>
        <p:spPr>
          <a:xfrm>
            <a:off x="325987" y="59370"/>
            <a:ext cx="11457851" cy="3139321"/>
          </a:xfrm>
          <a:prstGeom prst="rect">
            <a:avLst/>
          </a:prstGeom>
        </p:spPr>
        <p:txBody>
          <a:bodyPr>
            <a:spAutoFit/>
          </a:bodyPr>
          <a:lstStyle/>
          <a:p>
            <a:pPr>
              <a:lnSpc>
                <a:spcPct val="150000"/>
              </a:lnSpc>
            </a:pPr>
            <a:r>
              <a:rPr lang="zh-CN" altLang="zh-CN" sz="2600" kern="100" dirty="0">
                <a:latin typeface="Times New Roman"/>
                <a:ea typeface="华文细黑"/>
                <a:cs typeface="Times New Roman"/>
              </a:rPr>
              <a:t>当在</a:t>
            </a:r>
            <a:r>
              <a:rPr lang="en-US" altLang="zh-CN" sz="2600" kern="100" dirty="0">
                <a:latin typeface="Times New Roman"/>
                <a:ea typeface="华文细黑"/>
              </a:rPr>
              <a:t>Na</a:t>
            </a:r>
            <a:r>
              <a:rPr lang="en-US" altLang="zh-CN" sz="2600" kern="100" baseline="-25000" dirty="0">
                <a:latin typeface="Times New Roman"/>
                <a:ea typeface="华文细黑"/>
              </a:rPr>
              <a:t>2</a:t>
            </a:r>
            <a:r>
              <a:rPr lang="en-US" altLang="zh-CN" sz="2600" kern="100" dirty="0">
                <a:latin typeface="Times New Roman"/>
                <a:ea typeface="华文细黑"/>
              </a:rPr>
              <a:t>CO</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和</a:t>
            </a:r>
            <a:r>
              <a:rPr lang="en-US" altLang="zh-CN" sz="2600" kern="100" dirty="0">
                <a:latin typeface="Times New Roman"/>
                <a:ea typeface="华文细黑"/>
              </a:rPr>
              <a:t>NaHCO</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的混合液中滴加盐酸时，首先</a:t>
            </a:r>
            <a:r>
              <a:rPr lang="en-US" altLang="zh-CN" sz="2600" kern="100" dirty="0">
                <a:latin typeface="Times New Roman"/>
                <a:ea typeface="华文细黑"/>
              </a:rPr>
              <a:t>Na</a:t>
            </a:r>
            <a:r>
              <a:rPr lang="en-US" altLang="zh-CN" sz="2600" kern="100" baseline="-25000" dirty="0">
                <a:latin typeface="Times New Roman"/>
                <a:ea typeface="华文细黑"/>
              </a:rPr>
              <a:t>2</a:t>
            </a:r>
            <a:r>
              <a:rPr lang="en-US" altLang="zh-CN" sz="2600" kern="100" dirty="0">
                <a:latin typeface="Times New Roman"/>
                <a:ea typeface="华文细黑"/>
              </a:rPr>
              <a:t>CO</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转化为</a:t>
            </a:r>
            <a:r>
              <a:rPr lang="en-US" altLang="zh-CN" sz="2600" kern="100" dirty="0">
                <a:latin typeface="Times New Roman"/>
                <a:ea typeface="华文细黑"/>
              </a:rPr>
              <a:t>NaHCO</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，此时溶液显碱性，当再加入盐酸，</a:t>
            </a:r>
            <a:r>
              <a:rPr lang="en-US" altLang="zh-CN" sz="2600" kern="100" dirty="0">
                <a:latin typeface="Times New Roman"/>
                <a:ea typeface="华文细黑"/>
              </a:rPr>
              <a:t>NaHCO</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部分转化为</a:t>
            </a:r>
            <a:r>
              <a:rPr lang="en-US" altLang="zh-CN" sz="2600" kern="100" dirty="0">
                <a:latin typeface="Times New Roman"/>
                <a:ea typeface="华文细黑"/>
              </a:rPr>
              <a:t>CO</a:t>
            </a:r>
            <a:r>
              <a:rPr lang="en-US" altLang="zh-CN" sz="2600" kern="100" baseline="-25000" dirty="0">
                <a:latin typeface="Times New Roman"/>
                <a:ea typeface="华文细黑"/>
              </a:rPr>
              <a:t>2</a:t>
            </a:r>
            <a:r>
              <a:rPr lang="zh-CN" altLang="zh-CN" sz="2600" kern="100" dirty="0">
                <a:latin typeface="Times New Roman"/>
                <a:ea typeface="华文细黑"/>
                <a:cs typeface="Times New Roman"/>
              </a:rPr>
              <a:t>，此时溶液才有可能呈中性。所以溶质的主要成分有</a:t>
            </a:r>
            <a:r>
              <a:rPr lang="en-US" altLang="zh-CN" sz="2600" kern="100" dirty="0" err="1">
                <a:latin typeface="Times New Roman"/>
                <a:ea typeface="华文细黑"/>
              </a:rPr>
              <a:t>NaCl</a:t>
            </a:r>
            <a:r>
              <a:rPr lang="zh-CN" altLang="zh-CN" sz="2600" kern="100" dirty="0">
                <a:latin typeface="Times New Roman"/>
                <a:ea typeface="华文细黑"/>
                <a:cs typeface="Times New Roman"/>
              </a:rPr>
              <a:t>、</a:t>
            </a:r>
            <a:r>
              <a:rPr lang="en-US" altLang="zh-CN" sz="2600" kern="100" dirty="0">
                <a:latin typeface="Times New Roman"/>
                <a:ea typeface="华文细黑"/>
              </a:rPr>
              <a:t>NaHCO</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a:t>
            </a:r>
            <a:r>
              <a:rPr lang="en-US" altLang="zh-CN" sz="2600" kern="100" dirty="0">
                <a:latin typeface="Times New Roman"/>
                <a:ea typeface="华文细黑"/>
              </a:rPr>
              <a:t>CO</a:t>
            </a:r>
            <a:r>
              <a:rPr lang="en-US" altLang="zh-CN" sz="2600" kern="100" baseline="-25000" dirty="0">
                <a:latin typeface="Times New Roman"/>
                <a:ea typeface="华文细黑"/>
              </a:rPr>
              <a:t>2</a:t>
            </a:r>
            <a:r>
              <a:rPr lang="en-US" altLang="zh-CN" sz="2600" kern="100" dirty="0">
                <a:latin typeface="Times New Roman"/>
                <a:ea typeface="华文细黑"/>
              </a:rPr>
              <a:t>(</a:t>
            </a:r>
            <a:r>
              <a:rPr lang="zh-CN" altLang="zh-CN" sz="2600" kern="100" dirty="0">
                <a:latin typeface="Times New Roman"/>
                <a:ea typeface="华文细黑"/>
                <a:cs typeface="Times New Roman"/>
              </a:rPr>
              <a:t>或</a:t>
            </a:r>
            <a:r>
              <a:rPr lang="en-US" altLang="zh-CN" sz="2600" kern="100" dirty="0">
                <a:latin typeface="Times New Roman"/>
                <a:ea typeface="华文细黑"/>
              </a:rPr>
              <a:t>H</a:t>
            </a:r>
            <a:r>
              <a:rPr lang="en-US" altLang="zh-CN" sz="2600" kern="100" baseline="-25000" dirty="0">
                <a:latin typeface="Times New Roman"/>
                <a:ea typeface="华文细黑"/>
              </a:rPr>
              <a:t>2</a:t>
            </a:r>
            <a:r>
              <a:rPr lang="en-US" altLang="zh-CN" sz="2600" kern="100" dirty="0">
                <a:latin typeface="Times New Roman"/>
                <a:ea typeface="华文细黑"/>
              </a:rPr>
              <a:t>CO</a:t>
            </a:r>
            <a:r>
              <a:rPr lang="en-US" altLang="zh-CN" sz="2600" kern="100" baseline="-25000" dirty="0">
                <a:latin typeface="Times New Roman"/>
                <a:ea typeface="华文细黑"/>
              </a:rPr>
              <a:t>3</a:t>
            </a:r>
            <a:r>
              <a:rPr lang="en-US" altLang="zh-CN" sz="2600" kern="100" dirty="0">
                <a:latin typeface="Times New Roman"/>
                <a:ea typeface="华文细黑"/>
              </a:rPr>
              <a:t>)</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600" b="1" kern="100" dirty="0">
                <a:solidFill>
                  <a:srgbClr val="00B050"/>
                </a:solidFill>
                <a:latin typeface="Times New Roman"/>
                <a:cs typeface="Times New Roman"/>
              </a:rPr>
              <a:t>　</a:t>
            </a:r>
            <a:r>
              <a:rPr lang="en-US" altLang="zh-CN" sz="2600" kern="100" dirty="0">
                <a:solidFill>
                  <a:schemeClr val="accent6">
                    <a:lumMod val="75000"/>
                  </a:schemeClr>
                </a:solidFill>
                <a:latin typeface="Times New Roman"/>
                <a:ea typeface="华文细黑"/>
                <a:cs typeface="Courier New"/>
              </a:rPr>
              <a:t>O</a:t>
            </a:r>
            <a:r>
              <a:rPr lang="en-US" altLang="zh-CN" sz="2600" kern="100" spc="-80" dirty="0" smtClean="0">
                <a:solidFill>
                  <a:schemeClr val="accent6">
                    <a:lumMod val="75000"/>
                  </a:schemeClr>
                </a:solidFill>
                <a:latin typeface="Times New Roman"/>
                <a:ea typeface="华文细黑"/>
                <a:cs typeface="Courier New"/>
              </a:rPr>
              <a:t>==</a:t>
            </a:r>
            <a:r>
              <a:rPr lang="en-US" altLang="zh-CN" sz="2600" kern="100" dirty="0" smtClean="0">
                <a:solidFill>
                  <a:schemeClr val="accent6">
                    <a:lumMod val="75000"/>
                  </a:schemeClr>
                </a:solidFill>
                <a:latin typeface="Times New Roman"/>
                <a:ea typeface="华文细黑"/>
                <a:cs typeface="Courier New"/>
              </a:rPr>
              <a:t>C</a:t>
            </a:r>
            <a:r>
              <a:rPr lang="en-US" altLang="zh-CN" sz="2600" kern="100" spc="-80" dirty="0" smtClean="0">
                <a:solidFill>
                  <a:schemeClr val="accent6">
                    <a:lumMod val="75000"/>
                  </a:schemeClr>
                </a:solidFill>
                <a:latin typeface="Times New Roman"/>
                <a:ea typeface="华文细黑"/>
                <a:cs typeface="Courier New"/>
              </a:rPr>
              <a:t>=</a:t>
            </a:r>
            <a:r>
              <a:rPr lang="en-US" altLang="zh-CN" sz="2600" kern="100" dirty="0" smtClean="0">
                <a:solidFill>
                  <a:schemeClr val="accent6">
                    <a:lumMod val="75000"/>
                  </a:schemeClr>
                </a:solidFill>
                <a:latin typeface="Times New Roman"/>
                <a:ea typeface="华文细黑"/>
                <a:cs typeface="Courier New"/>
              </a:rPr>
              <a:t>=</a:t>
            </a:r>
            <a:r>
              <a:rPr lang="en-US" altLang="zh-CN" sz="2600" kern="100" dirty="0">
                <a:solidFill>
                  <a:schemeClr val="accent6">
                    <a:lumMod val="75000"/>
                  </a:schemeClr>
                </a:solidFill>
                <a:latin typeface="Times New Roman"/>
                <a:ea typeface="华文细黑"/>
                <a:cs typeface="Courier New"/>
              </a:rPr>
              <a:t>O</a:t>
            </a:r>
            <a:r>
              <a:rPr lang="zh-CN" altLang="zh-CN" sz="2600" kern="100" dirty="0">
                <a:solidFill>
                  <a:schemeClr val="accent6">
                    <a:lumMod val="75000"/>
                  </a:schemeClr>
                </a:solidFill>
                <a:latin typeface="Times New Roman"/>
                <a:ea typeface="华文细黑"/>
                <a:cs typeface="Times New Roman"/>
              </a:rPr>
              <a:t>　</a:t>
            </a:r>
            <a:endParaRPr lang="zh-CN" altLang="zh-CN" sz="2600" kern="100" dirty="0">
              <a:solidFill>
                <a:schemeClr val="accent6">
                  <a:lumMod val="75000"/>
                </a:schemeClr>
              </a:solidFill>
              <a:latin typeface="宋体"/>
              <a:cs typeface="Courier New"/>
            </a:endParaRPr>
          </a:p>
          <a:p>
            <a:pPr>
              <a:lnSpc>
                <a:spcPct val="150000"/>
              </a:lnSpc>
            </a:pPr>
            <a:r>
              <a:rPr lang="en-US" altLang="zh-CN" sz="2600" kern="100" dirty="0">
                <a:solidFill>
                  <a:schemeClr val="accent6">
                    <a:lumMod val="75000"/>
                  </a:schemeClr>
                </a:solidFill>
                <a:latin typeface="宋体"/>
                <a:ea typeface="华文细黑"/>
                <a:cs typeface="Times New Roman"/>
              </a:rPr>
              <a:t>①</a:t>
            </a:r>
            <a:r>
              <a:rPr lang="en-US" altLang="zh-CN" sz="2600" kern="100" dirty="0">
                <a:solidFill>
                  <a:schemeClr val="accent6">
                    <a:lumMod val="75000"/>
                  </a:schemeClr>
                </a:solidFill>
                <a:latin typeface="Times New Roman"/>
                <a:ea typeface="华文细黑"/>
              </a:rPr>
              <a:t>NaAlO</a:t>
            </a:r>
            <a:r>
              <a:rPr lang="en-US" altLang="zh-CN" sz="2600" kern="100" baseline="-25000" dirty="0">
                <a:solidFill>
                  <a:schemeClr val="accent6">
                    <a:lumMod val="75000"/>
                  </a:schemeClr>
                </a:solidFill>
                <a:latin typeface="Times New Roman"/>
                <a:ea typeface="华文细黑"/>
              </a:rPr>
              <a:t>2</a:t>
            </a:r>
            <a:endParaRPr lang="en-US" altLang="zh-CN" sz="2600" kern="100" dirty="0" smtClean="0">
              <a:solidFill>
                <a:schemeClr val="accent6">
                  <a:lumMod val="75000"/>
                </a:schemeClr>
              </a:solidFill>
              <a:latin typeface="Times New Roman"/>
              <a:ea typeface="华文细黑"/>
              <a:cs typeface="Times New Roman"/>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2412059618"/>
              </p:ext>
            </p:extLst>
          </p:nvPr>
        </p:nvGraphicFramePr>
        <p:xfrm>
          <a:off x="478582" y="3163056"/>
          <a:ext cx="10298112" cy="1720850"/>
        </p:xfrm>
        <a:graphic>
          <a:graphicData uri="http://schemas.openxmlformats.org/presentationml/2006/ole">
            <mc:AlternateContent xmlns:mc="http://schemas.openxmlformats.org/markup-compatibility/2006">
              <mc:Choice xmlns:v="urn:schemas-microsoft-com:vml" Requires="v">
                <p:oleObj spid="_x0000_s36889" name="文档" r:id="rId4" imgW="10298108" imgH="1720251" progId="Word.Document.12">
                  <p:embed/>
                </p:oleObj>
              </mc:Choice>
              <mc:Fallback>
                <p:oleObj name="文档" r:id="rId4" imgW="10298108" imgH="1720251" progId="Word.Document.12">
                  <p:embed/>
                  <p:pic>
                    <p:nvPicPr>
                      <p:cNvPr id="0" name=""/>
                      <p:cNvPicPr/>
                      <p:nvPr/>
                    </p:nvPicPr>
                    <p:blipFill>
                      <a:blip r:embed="rId5"/>
                      <a:stretch>
                        <a:fillRect/>
                      </a:stretch>
                    </p:blipFill>
                    <p:spPr>
                      <a:xfrm>
                        <a:off x="478582" y="3163056"/>
                        <a:ext cx="10298112" cy="172085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043057674"/>
              </p:ext>
            </p:extLst>
          </p:nvPr>
        </p:nvGraphicFramePr>
        <p:xfrm>
          <a:off x="478582" y="4428839"/>
          <a:ext cx="10290175" cy="2327275"/>
        </p:xfrm>
        <a:graphic>
          <a:graphicData uri="http://schemas.openxmlformats.org/presentationml/2006/ole">
            <mc:AlternateContent xmlns:mc="http://schemas.openxmlformats.org/markup-compatibility/2006">
              <mc:Choice xmlns:v="urn:schemas-microsoft-com:vml" Requires="v">
                <p:oleObj spid="_x0000_s36890" name="文档" r:id="rId7" imgW="10432804" imgH="2348901" progId="Word.Document.12">
                  <p:embed/>
                </p:oleObj>
              </mc:Choice>
              <mc:Fallback>
                <p:oleObj name="文档" r:id="rId7" imgW="10432804" imgH="2348901" progId="Word.Document.12">
                  <p:embed/>
                  <p:pic>
                    <p:nvPicPr>
                      <p:cNvPr id="0" name=""/>
                      <p:cNvPicPr/>
                      <p:nvPr/>
                    </p:nvPicPr>
                    <p:blipFill>
                      <a:blip r:embed="rId8"/>
                      <a:stretch>
                        <a:fillRect/>
                      </a:stretch>
                    </p:blipFill>
                    <p:spPr>
                      <a:xfrm>
                        <a:off x="478582" y="4428839"/>
                        <a:ext cx="10290175" cy="2327275"/>
                      </a:xfrm>
                      <a:prstGeom prst="rect">
                        <a:avLst/>
                      </a:prstGeom>
                    </p:spPr>
                  </p:pic>
                </p:oleObj>
              </mc:Fallback>
            </mc:AlternateContent>
          </a:graphicData>
        </a:graphic>
      </p:graphicFrame>
      <p:pic>
        <p:nvPicPr>
          <p:cNvPr id="36866" name="Picture 2"/>
          <p:cNvPicPr>
            <a:picLocks noChangeAspect="1" noChangeArrowheads="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31761" y="1903565"/>
            <a:ext cx="3494072" cy="783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rId10"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871010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750"/>
                                        <p:tgtEl>
                                          <p:spTgt spid="6">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blinds(horizontal)">
                                      <p:cBhvr>
                                        <p:cTn id="11" dur="750"/>
                                        <p:tgtEl>
                                          <p:spTgt spid="6">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36866"/>
                                        </p:tgtEl>
                                        <p:attrNameLst>
                                          <p:attrName>style.visibility</p:attrName>
                                        </p:attrNameLst>
                                      </p:cBhvr>
                                      <p:to>
                                        <p:strVal val="visible"/>
                                      </p:to>
                                    </p:set>
                                    <p:animEffect transition="in" filter="blinds(horizontal)">
                                      <p:cBhvr>
                                        <p:cTn id="14" dur="750"/>
                                        <p:tgtEl>
                                          <p:spTgt spid="36866"/>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blinds(horizontal)">
                                      <p:cBhvr>
                                        <p:cTn id="18" dur="750"/>
                                        <p:tgtEl>
                                          <p:spTgt spid="6">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750"/>
                                        <p:tgtEl>
                                          <p:spTgt spid="7"/>
                                        </p:tgtEl>
                                      </p:cBhvr>
                                    </p:animEffect>
                                  </p:childTnLst>
                                </p:cTn>
                              </p:par>
                            </p:childTnLst>
                          </p:cTn>
                        </p:par>
                        <p:par>
                          <p:cTn id="22" fill="hold">
                            <p:stCondLst>
                              <p:cond delay="2250"/>
                            </p:stCondLst>
                            <p:childTnLst>
                              <p:par>
                                <p:cTn id="23" presetID="3" presetClass="entr" presetSubtype="1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95686" y="940891"/>
            <a:ext cx="11388152"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阴三阳四</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规律</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某元素阴离子最外层电子数与次外层相同，该元素位于第三周期。若为阳离子，则位于第四周期。</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阴上阳下</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规律</a:t>
            </a:r>
            <a:endParaRPr lang="zh-CN" altLang="zh-CN" sz="1050" kern="100" dirty="0">
              <a:latin typeface="宋体"/>
              <a:cs typeface="Courier New"/>
            </a:endParaRPr>
          </a:p>
          <a:p>
            <a:pPr>
              <a:lnSpc>
                <a:spcPct val="150000"/>
              </a:lnSpc>
            </a:pPr>
            <a:r>
              <a:rPr lang="zh-CN" altLang="zh-CN" sz="2800" kern="100" dirty="0">
                <a:latin typeface="Times New Roman"/>
                <a:ea typeface="华文细黑"/>
                <a:cs typeface="Times New Roman"/>
              </a:rPr>
              <a:t>电子层结构相同的离子，若电性相同，则位于同周期，若电性不同，则阳离子位于阴离子的下一周期</a:t>
            </a:r>
            <a:r>
              <a:rPr lang="en-US" altLang="zh-CN" sz="2800" kern="100" dirty="0">
                <a:latin typeface="Times New Roman"/>
                <a:ea typeface="华文细黑"/>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阴上阳下</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规律。</a:t>
            </a:r>
            <a:endParaRPr lang="zh-CN" altLang="zh-CN" sz="2800" kern="100" dirty="0">
              <a:effectLst/>
              <a:latin typeface="宋体"/>
              <a:cs typeface="Courier New"/>
            </a:endParaRPr>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95686" y="621482"/>
            <a:ext cx="11388152" cy="4647402"/>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solidFill>
                  <a:srgbClr val="0000FF"/>
                </a:solidFill>
                <a:latin typeface="Times New Roman" pitchFamily="18" charset="0"/>
                <a:ea typeface="黑体" pitchFamily="49" charset="-122"/>
                <a:cs typeface="Times New Roman"/>
              </a:rPr>
              <a:t>例</a:t>
            </a:r>
            <a:r>
              <a:rPr lang="en-US" altLang="zh-CN" sz="2800" b="1" kern="100" dirty="0" smtClean="0">
                <a:solidFill>
                  <a:srgbClr val="0000FF"/>
                </a:solidFill>
                <a:latin typeface="Times New Roman" pitchFamily="18" charset="0"/>
                <a:ea typeface="黑体" pitchFamily="49" charset="-122"/>
                <a:cs typeface="Times New Roman"/>
              </a:rPr>
              <a:t>1</a:t>
            </a:r>
            <a:r>
              <a:rPr lang="en-US" altLang="zh-CN" sz="2800" kern="100" dirty="0" smtClean="0">
                <a:latin typeface="IPAPANNEW"/>
                <a:ea typeface="华文细黑"/>
                <a:cs typeface="Times New Roman"/>
              </a:rPr>
              <a:t>  </a:t>
            </a:r>
            <a:r>
              <a:rPr lang="zh-CN" altLang="zh-CN" sz="2800" kern="100" dirty="0" smtClean="0">
                <a:latin typeface="Times New Roman"/>
                <a:ea typeface="华文细黑"/>
                <a:cs typeface="Times New Roman"/>
              </a:rPr>
              <a:t>已知</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为三种主族元素，可分别形成</a:t>
            </a:r>
            <a:r>
              <a:rPr lang="en-US" altLang="zh-CN" sz="2800" kern="100" dirty="0" err="1">
                <a:latin typeface="Times New Roman"/>
                <a:ea typeface="华文细黑"/>
                <a:cs typeface="Courier New"/>
              </a:rPr>
              <a:t>X</a:t>
            </a:r>
            <a:r>
              <a:rPr lang="en-US" altLang="zh-CN" sz="2800" i="1" kern="100" baseline="30000" dirty="0" err="1">
                <a:latin typeface="Times New Roman"/>
                <a:ea typeface="华文细黑"/>
                <a:cs typeface="Courier New"/>
              </a:rPr>
              <a:t>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Y</a:t>
            </a:r>
            <a:r>
              <a:rPr lang="en-US" altLang="zh-CN" sz="2800" i="1" kern="100" baseline="30000" dirty="0" err="1">
                <a:latin typeface="Times New Roman"/>
                <a:ea typeface="华文细黑"/>
                <a:cs typeface="Courier New"/>
              </a:rPr>
              <a:t>m</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a:t>
            </a:r>
            <a:r>
              <a:rPr lang="en-US" altLang="zh-CN" sz="2800" i="1" kern="100" baseline="30000" dirty="0">
                <a:latin typeface="Times New Roman"/>
                <a:ea typeface="华文细黑"/>
                <a:cs typeface="Courier New"/>
              </a:rPr>
              <a:t>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三种离子，已知</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&gt;</a:t>
            </a:r>
            <a:r>
              <a:rPr lang="en-US" altLang="zh-CN" sz="2800" i="1" kern="100" dirty="0">
                <a:latin typeface="Times New Roman"/>
                <a:ea typeface="华文细黑"/>
                <a:cs typeface="Courier New"/>
              </a:rPr>
              <a:t>n</a:t>
            </a:r>
            <a:r>
              <a:rPr lang="zh-CN" altLang="zh-CN" sz="2800" kern="100" dirty="0">
                <a:latin typeface="Times New Roman"/>
                <a:ea typeface="华文细黑"/>
                <a:cs typeface="Times New Roman"/>
              </a:rPr>
              <a:t>且</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三种原子的</a:t>
            </a:r>
            <a:r>
              <a:rPr lang="en-US" altLang="zh-CN" sz="2800" kern="100" dirty="0">
                <a:latin typeface="Times New Roman"/>
                <a:ea typeface="华文细黑"/>
                <a:cs typeface="Courier New"/>
              </a:rPr>
              <a:t>M</a:t>
            </a:r>
            <a:r>
              <a:rPr lang="zh-CN" altLang="zh-CN" sz="2800" kern="100" dirty="0">
                <a:latin typeface="Times New Roman"/>
                <a:ea typeface="华文细黑"/>
                <a:cs typeface="Times New Roman"/>
              </a:rPr>
              <a:t>层电子数均为奇数。下列说法中不正确的是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三种离子中，</a:t>
            </a:r>
            <a:r>
              <a:rPr lang="en-US" altLang="zh-CN" sz="2800" kern="100" dirty="0" err="1">
                <a:latin typeface="Times New Roman"/>
                <a:ea typeface="华文细黑"/>
                <a:cs typeface="Courier New"/>
              </a:rPr>
              <a:t>Y</a:t>
            </a:r>
            <a:r>
              <a:rPr lang="en-US" altLang="zh-CN" sz="2800" i="1" kern="100" baseline="30000" dirty="0" err="1">
                <a:latin typeface="Times New Roman"/>
                <a:ea typeface="华文细黑"/>
                <a:cs typeface="Courier New"/>
              </a:rPr>
              <a:t>m</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的离子半径最小</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B.Z</a:t>
            </a:r>
            <a:r>
              <a:rPr lang="zh-CN" altLang="zh-CN" sz="2800" kern="100" dirty="0">
                <a:latin typeface="Times New Roman"/>
                <a:ea typeface="华文细黑"/>
                <a:cs typeface="Times New Roman"/>
              </a:rPr>
              <a:t>的最高价氧化物对应水化物的分子式为</a:t>
            </a:r>
            <a:r>
              <a:rPr lang="en-US" altLang="zh-CN" sz="2800" kern="100" dirty="0">
                <a:latin typeface="Times New Roman"/>
                <a:ea typeface="华文细黑"/>
                <a:cs typeface="Courier New"/>
              </a:rPr>
              <a:t>H</a:t>
            </a:r>
            <a:r>
              <a:rPr lang="en-US" altLang="zh-CN" sz="2800" i="1" kern="100" baseline="-25000" dirty="0">
                <a:latin typeface="Times New Roman"/>
                <a:ea typeface="华文细黑"/>
                <a:cs typeface="Courier New"/>
              </a:rPr>
              <a:t>n</a:t>
            </a:r>
            <a:r>
              <a:rPr lang="en-US" altLang="zh-CN" sz="2800" kern="100" dirty="0">
                <a:latin typeface="Times New Roman"/>
                <a:ea typeface="华文细黑"/>
                <a:cs typeface="Courier New"/>
              </a:rPr>
              <a:t>ZO</a:t>
            </a:r>
            <a:r>
              <a:rPr lang="en-US" altLang="zh-CN" sz="2800" kern="100" baseline="-25000" dirty="0">
                <a:latin typeface="Times New Roman"/>
                <a:ea typeface="华文细黑"/>
                <a:cs typeface="Courier New"/>
              </a:rPr>
              <a:t>4</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一定在同一周期，且原子半径</a:t>
            </a:r>
            <a:r>
              <a:rPr lang="en-US" altLang="zh-CN" sz="2800" kern="100" dirty="0">
                <a:latin typeface="Times New Roman"/>
                <a:ea typeface="华文细黑"/>
                <a:cs typeface="Courier New"/>
              </a:rPr>
              <a:t>Z&gt;X&gt;Y</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D.</a:t>
            </a:r>
            <a:r>
              <a:rPr lang="zh-CN" altLang="zh-CN" sz="2800" kern="100" dirty="0">
                <a:latin typeface="Times New Roman"/>
                <a:ea typeface="华文细黑"/>
                <a:cs typeface="Times New Roman"/>
              </a:rPr>
              <a:t>三种元素相应的最高价氧化物对应水化物之间两两会发生反应</a:t>
            </a:r>
            <a:endParaRPr lang="zh-CN" altLang="zh-CN" sz="2800" kern="100" dirty="0">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a:hlinkClick r:id="rId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0063087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395686" y="621482"/>
            <a:ext cx="11388152" cy="529373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smtClean="0">
                <a:solidFill>
                  <a:srgbClr val="00B050"/>
                </a:solidFill>
                <a:latin typeface="Times New Roman"/>
                <a:cs typeface="Times New Roman"/>
              </a:rPr>
              <a:t>　</a:t>
            </a:r>
            <a:r>
              <a:rPr lang="zh-CN" altLang="zh-CN" sz="2800" kern="100" dirty="0" smtClean="0">
                <a:latin typeface="Times New Roman"/>
                <a:ea typeface="华文细黑"/>
                <a:cs typeface="Times New Roman"/>
              </a:rPr>
              <a:t>根据题中</a:t>
            </a:r>
            <a:r>
              <a:rPr lang="en-US" altLang="zh-CN" sz="2800" kern="100" dirty="0" smtClean="0">
                <a:latin typeface="Times New Roman"/>
                <a:ea typeface="华文细黑"/>
              </a:rPr>
              <a:t>X</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Y</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Z</a:t>
            </a:r>
            <a:r>
              <a:rPr lang="zh-CN" altLang="zh-CN" sz="2800" kern="100" dirty="0" smtClean="0">
                <a:latin typeface="Times New Roman"/>
                <a:ea typeface="华文细黑"/>
                <a:cs typeface="Times New Roman"/>
              </a:rPr>
              <a:t>之间的相互关系，可以推断出</a:t>
            </a:r>
            <a:r>
              <a:rPr lang="en-US" altLang="zh-CN" sz="2800" kern="100" dirty="0" smtClean="0">
                <a:latin typeface="Times New Roman"/>
                <a:ea typeface="华文细黑"/>
              </a:rPr>
              <a:t>X</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Y</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Z</a:t>
            </a:r>
            <a:r>
              <a:rPr lang="zh-CN" altLang="zh-CN" sz="2800" kern="100" dirty="0" smtClean="0">
                <a:latin typeface="Times New Roman"/>
                <a:ea typeface="华文细黑"/>
                <a:cs typeface="Times New Roman"/>
              </a:rPr>
              <a:t>分别为</a:t>
            </a:r>
            <a:r>
              <a:rPr lang="en-US" altLang="zh-CN" sz="2800" kern="100" dirty="0" smtClean="0">
                <a:latin typeface="Times New Roman"/>
                <a:ea typeface="华文细黑"/>
              </a:rPr>
              <a:t>Na</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Al</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rPr>
              <a:t>Cl</a:t>
            </a:r>
            <a:r>
              <a:rPr lang="zh-CN" altLang="zh-CN" sz="2800" kern="100" dirty="0" smtClean="0">
                <a:latin typeface="Times New Roman"/>
                <a:ea typeface="华文细黑"/>
                <a:cs typeface="Times New Roman"/>
              </a:rPr>
              <a:t>元素。</a:t>
            </a:r>
            <a:r>
              <a:rPr lang="en-US" altLang="zh-CN" sz="2800" kern="100" dirty="0" smtClean="0">
                <a:latin typeface="Times New Roman"/>
                <a:ea typeface="华文细黑"/>
              </a:rPr>
              <a:t>Na</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Al</a:t>
            </a:r>
            <a:r>
              <a:rPr lang="en-US" altLang="zh-CN" sz="2800" kern="100" baseline="30000" dirty="0" smtClean="0">
                <a:latin typeface="Times New Roman"/>
                <a:ea typeface="华文细黑"/>
              </a:rPr>
              <a:t>3</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rPr>
              <a:t>Cl</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三种离子中</a:t>
            </a:r>
            <a:r>
              <a:rPr lang="en-US" altLang="zh-CN" sz="2800" kern="100" dirty="0" smtClean="0">
                <a:latin typeface="Times New Roman"/>
                <a:ea typeface="华文细黑"/>
              </a:rPr>
              <a:t>Al</a:t>
            </a:r>
            <a:r>
              <a:rPr lang="en-US" altLang="zh-CN" sz="2800" kern="100" baseline="30000" dirty="0" smtClean="0">
                <a:latin typeface="Times New Roman"/>
                <a:ea typeface="华文细黑"/>
              </a:rPr>
              <a:t>3</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的离子半径最小，</a:t>
            </a:r>
            <a:r>
              <a:rPr lang="en-US" altLang="zh-CN" sz="2800" kern="100" dirty="0" smtClean="0">
                <a:latin typeface="Times New Roman"/>
                <a:ea typeface="华文细黑"/>
              </a:rPr>
              <a:t>A</a:t>
            </a:r>
            <a:r>
              <a:rPr lang="zh-CN" altLang="zh-CN" sz="2800" kern="100" dirty="0" smtClean="0">
                <a:latin typeface="Times New Roman"/>
                <a:ea typeface="华文细黑"/>
                <a:cs typeface="Times New Roman"/>
              </a:rPr>
              <a:t>项正确；</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err="1" smtClean="0">
                <a:latin typeface="Times New Roman"/>
                <a:ea typeface="华文细黑"/>
              </a:rPr>
              <a:t>Cl</a:t>
            </a:r>
            <a:r>
              <a:rPr lang="zh-CN" altLang="zh-CN" sz="2800" kern="100" dirty="0" smtClean="0">
                <a:latin typeface="Times New Roman"/>
                <a:ea typeface="华文细黑"/>
                <a:cs typeface="Times New Roman"/>
              </a:rPr>
              <a:t>的最高价氧化物对应水化物的分子式为</a:t>
            </a:r>
            <a:r>
              <a:rPr lang="en-US" altLang="zh-CN" sz="2800" kern="100" dirty="0" smtClean="0">
                <a:latin typeface="Times New Roman"/>
                <a:ea typeface="华文细黑"/>
              </a:rPr>
              <a:t>HClO</a:t>
            </a:r>
            <a:r>
              <a:rPr lang="en-US" altLang="zh-CN" sz="2800" kern="100" baseline="-25000" dirty="0" smtClean="0">
                <a:latin typeface="Times New Roman"/>
                <a:ea typeface="华文细黑"/>
              </a:rPr>
              <a:t>4</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B</a:t>
            </a:r>
            <a:r>
              <a:rPr lang="zh-CN" altLang="zh-CN" sz="2800" kern="100" dirty="0" smtClean="0">
                <a:latin typeface="Times New Roman"/>
                <a:ea typeface="华文细黑"/>
                <a:cs typeface="Times New Roman"/>
              </a:rPr>
              <a:t>项正确；</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Na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Cl</a:t>
            </a:r>
            <a:r>
              <a:rPr lang="zh-CN" altLang="zh-CN" sz="2800" kern="100" dirty="0">
                <a:latin typeface="Times New Roman"/>
                <a:ea typeface="华文细黑"/>
                <a:cs typeface="Times New Roman"/>
              </a:rPr>
              <a:t>元素同处于第三周期，其原子半径为</a:t>
            </a:r>
            <a:r>
              <a:rPr lang="en-US" altLang="zh-CN" sz="2800" kern="100" dirty="0">
                <a:latin typeface="Times New Roman"/>
                <a:ea typeface="华文细黑"/>
                <a:cs typeface="Courier New"/>
              </a:rPr>
              <a:t>Na&gt;Al&gt;</a:t>
            </a:r>
            <a:r>
              <a:rPr lang="en-US" altLang="zh-CN" sz="2800" kern="100" dirty="0" err="1">
                <a:latin typeface="Times New Roman"/>
                <a:ea typeface="华文细黑"/>
                <a:cs typeface="Courier New"/>
              </a:rPr>
              <a:t>Cl</a:t>
            </a:r>
            <a:r>
              <a:rPr lang="zh-CN" altLang="zh-CN" sz="2800" kern="100" dirty="0">
                <a:latin typeface="Times New Roman"/>
                <a:ea typeface="华文细黑"/>
                <a:cs typeface="Times New Roman"/>
              </a:rPr>
              <a:t>，即</a:t>
            </a:r>
            <a:r>
              <a:rPr lang="en-US" altLang="zh-CN" sz="2800" kern="100" dirty="0">
                <a:latin typeface="Times New Roman"/>
                <a:ea typeface="华文细黑"/>
                <a:cs typeface="Courier New"/>
              </a:rPr>
              <a:t>X&gt;Y&gt;Z</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氢</a:t>
            </a:r>
            <a:r>
              <a:rPr lang="zh-CN" altLang="zh-CN" sz="2800" kern="100" dirty="0">
                <a:latin typeface="Times New Roman"/>
                <a:ea typeface="华文细黑"/>
                <a:cs typeface="Times New Roman"/>
              </a:rPr>
              <a:t>氧化铝为两性氢氧化物，</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项正确。</a:t>
            </a:r>
            <a:endParaRPr lang="zh-CN" altLang="zh-CN" sz="1050" kern="100" dirty="0">
              <a:latin typeface="宋体"/>
              <a:cs typeface="Courier New"/>
            </a:endParaRPr>
          </a:p>
          <a:p>
            <a:pPr>
              <a:lnSpc>
                <a:spcPct val="150000"/>
              </a:lnSpc>
            </a:pPr>
            <a:r>
              <a:rPr lang="zh-CN" altLang="zh-CN" sz="2800" b="1" kern="100" dirty="0">
                <a:solidFill>
                  <a:srgbClr val="0000FF"/>
                </a:solidFill>
                <a:latin typeface="Times New Roman"/>
                <a:cs typeface="Times New Roman"/>
              </a:rPr>
              <a:t>答案</a:t>
            </a:r>
            <a:r>
              <a:rPr lang="zh-CN" altLang="zh-CN" sz="2800" b="1" kern="100" dirty="0">
                <a:solidFill>
                  <a:srgbClr val="00B050"/>
                </a:solidFill>
                <a:latin typeface="Times New Roman"/>
                <a:cs typeface="Times New Roman"/>
              </a:rPr>
              <a:t>　</a:t>
            </a:r>
            <a:r>
              <a:rPr lang="en-US" altLang="zh-CN" sz="2800" b="1" kern="100" dirty="0">
                <a:solidFill>
                  <a:schemeClr val="accent6">
                    <a:lumMod val="75000"/>
                  </a:schemeClr>
                </a:solidFill>
                <a:latin typeface="Times New Roman"/>
                <a:ea typeface="华文细黑"/>
              </a:rPr>
              <a:t>C</a:t>
            </a:r>
            <a:endParaRPr lang="en-US" altLang="zh-CN" sz="2800" b="1" kern="100" dirty="0" smtClean="0">
              <a:solidFill>
                <a:schemeClr val="accent6">
                  <a:lumMod val="75000"/>
                </a:schemeClr>
              </a:solidFill>
              <a:latin typeface="Times New Roman"/>
              <a:ea typeface="华文细黑"/>
              <a:cs typeface="Times New Roman"/>
            </a:endParaRPr>
          </a:p>
        </p:txBody>
      </p:sp>
    </p:spTree>
    <p:extLst>
      <p:ext uri="{BB962C8B-B14F-4D97-AF65-F5344CB8AC3E}">
        <p14:creationId xmlns:p14="http://schemas.microsoft.com/office/powerpoint/2010/main" val="635051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750"/>
                                        <p:tgtEl>
                                          <p:spTgt spid="7">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blinds(horizontal)">
                                      <p:cBhvr>
                                        <p:cTn id="11" dur="750"/>
                                        <p:tgtEl>
                                          <p:spTgt spid="7">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blinds(horizontal)">
                                      <p:cBhvr>
                                        <p:cTn id="15" dur="750"/>
                                        <p:tgtEl>
                                          <p:spTgt spid="7">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blinds(horizontal)">
                                      <p:cBhvr>
                                        <p:cTn id="19" dur="750"/>
                                        <p:tgtEl>
                                          <p:spTgt spid="7">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blinds(horizontal)">
                                      <p:cBhvr>
                                        <p:cTn id="23" dur="75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95686" y="621482"/>
            <a:ext cx="11388152" cy="4647402"/>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pitchFamily="18" charset="0"/>
                <a:ea typeface="黑体" pitchFamily="49" charset="-122"/>
                <a:cs typeface="Times New Roman"/>
              </a:rPr>
              <a:t>例</a:t>
            </a:r>
            <a:r>
              <a:rPr lang="en-US" altLang="zh-CN" sz="2800" b="1" kern="100" dirty="0">
                <a:solidFill>
                  <a:srgbClr val="0000FF"/>
                </a:solidFill>
                <a:latin typeface="Times New Roman" pitchFamily="18" charset="0"/>
                <a:ea typeface="黑体" pitchFamily="49" charset="-122"/>
                <a:cs typeface="Times New Roman"/>
              </a:rPr>
              <a:t>2</a:t>
            </a:r>
            <a:r>
              <a:rPr lang="zh-CN" altLang="zh-CN" sz="2800" kern="100" dirty="0">
                <a:latin typeface="Times New Roman"/>
                <a:ea typeface="华文细黑"/>
                <a:cs typeface="Times New Roman"/>
              </a:rPr>
              <a:t>　短周期元素</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的原子序数依次增大，其原子的最外层电子数之和为</a:t>
            </a:r>
            <a:r>
              <a:rPr lang="en-US" altLang="zh-CN" sz="2800" kern="100" dirty="0">
                <a:latin typeface="Times New Roman"/>
                <a:ea typeface="华文细黑"/>
                <a:cs typeface="Courier New"/>
              </a:rPr>
              <a:t>10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在周期表中位置上下相邻，</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原子最外层电子数等于</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原子次外层电子数，下列有关叙述不正确的是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可形成共价化合物</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a:t>
            </a:r>
            <a:r>
              <a:rPr lang="zh-CN" altLang="zh-CN" sz="2800" kern="100" dirty="0">
                <a:latin typeface="Times New Roman"/>
                <a:ea typeface="华文细黑"/>
                <a:cs typeface="Times New Roman"/>
              </a:rPr>
              <a:t>的氢化物的稳定性大于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的氢化物的稳定性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原子半径</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D.C</a:t>
            </a:r>
            <a:r>
              <a:rPr lang="zh-CN" altLang="zh-CN" sz="2800" kern="100" dirty="0">
                <a:latin typeface="Times New Roman"/>
                <a:ea typeface="华文细黑"/>
                <a:cs typeface="Times New Roman"/>
              </a:rPr>
              <a:t>元素组成的单质可与</a:t>
            </a:r>
            <a:r>
              <a:rPr lang="en-US" altLang="zh-CN" sz="2800" kern="100" dirty="0" err="1">
                <a:latin typeface="Times New Roman"/>
                <a:ea typeface="华文细黑"/>
              </a:rPr>
              <a:t>NaOH</a:t>
            </a:r>
            <a:r>
              <a:rPr lang="zh-CN" altLang="zh-CN" sz="2800" kern="100" dirty="0">
                <a:latin typeface="Times New Roman"/>
                <a:ea typeface="华文细黑"/>
                <a:cs typeface="Times New Roman"/>
              </a:rPr>
              <a:t>反应并放出</a:t>
            </a:r>
            <a:r>
              <a:rPr lang="en-US" altLang="zh-CN" sz="2800" kern="100" dirty="0">
                <a:latin typeface="Times New Roman"/>
                <a:ea typeface="华文细黑"/>
              </a:rPr>
              <a:t>H</a:t>
            </a:r>
            <a:r>
              <a:rPr lang="en-US" altLang="zh-CN" sz="2800" kern="100" baseline="-25000" dirty="0">
                <a:latin typeface="Times New Roman"/>
                <a:ea typeface="华文细黑"/>
              </a:rPr>
              <a:t>2</a:t>
            </a:r>
            <a:endParaRPr lang="zh-CN" altLang="zh-CN" sz="2800" kern="100" dirty="0">
              <a:effectLst/>
              <a:latin typeface="宋体"/>
              <a:cs typeface="Courier New"/>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 name="圆角矩形 3">
            <a:hlinkClick r:id="rId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7098271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514586" y="1515214"/>
            <a:ext cx="11053228" cy="335474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在周期表中位置上下相邻，</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同主族，则</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在第二周期，</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原子最外层电子数等于</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原子次外层电子数，</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为镁，据</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三原子的最外层电子数之和为</a:t>
            </a:r>
            <a:r>
              <a:rPr lang="en-US" altLang="zh-CN" sz="2800" kern="100" dirty="0">
                <a:latin typeface="Times New Roman"/>
                <a:ea typeface="华文细黑"/>
                <a:cs typeface="Courier New"/>
              </a:rPr>
              <a:t>10</a:t>
            </a: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为碳，</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为硅。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可形成共价化合物</a:t>
            </a:r>
            <a:r>
              <a:rPr lang="en-US" altLang="zh-CN" sz="2800" kern="100" dirty="0" err="1">
                <a:latin typeface="Times New Roman"/>
                <a:ea typeface="华文细黑"/>
                <a:cs typeface="Courier New"/>
              </a:rPr>
              <a:t>SiC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的稳定性大于</a:t>
            </a:r>
            <a:r>
              <a:rPr lang="en-US" altLang="zh-CN" sz="2800" kern="100" dirty="0">
                <a:latin typeface="Times New Roman"/>
                <a:ea typeface="华文细黑"/>
                <a:cs typeface="Courier New"/>
              </a:rPr>
              <a:t>SiH</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；原子半径</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nSpc>
                <a:spcPct val="150000"/>
              </a:lnSpc>
            </a:pPr>
            <a:r>
              <a:rPr lang="zh-CN" altLang="zh-CN" sz="2800" b="1" kern="100" dirty="0">
                <a:solidFill>
                  <a:srgbClr val="0000FF"/>
                </a:solidFill>
                <a:latin typeface="Times New Roman"/>
                <a:cs typeface="Times New Roman"/>
              </a:rPr>
              <a:t>答案</a:t>
            </a:r>
            <a:r>
              <a:rPr lang="zh-CN" altLang="zh-CN" sz="2800" b="1" kern="100" dirty="0">
                <a:solidFill>
                  <a:srgbClr val="00B050"/>
                </a:solidFill>
                <a:latin typeface="Times New Roman"/>
                <a:cs typeface="Times New Roman"/>
              </a:rPr>
              <a:t>　</a:t>
            </a:r>
            <a:r>
              <a:rPr lang="en-US" altLang="zh-CN" sz="2800" b="1" kern="100" dirty="0">
                <a:solidFill>
                  <a:schemeClr val="accent6">
                    <a:lumMod val="75000"/>
                  </a:schemeClr>
                </a:solidFill>
                <a:latin typeface="Times New Roman"/>
                <a:ea typeface="华文细黑"/>
              </a:rPr>
              <a:t>C</a:t>
            </a:r>
            <a:endParaRPr lang="zh-CN" altLang="zh-CN" sz="2800" b="1" kern="100" dirty="0">
              <a:solidFill>
                <a:schemeClr val="accent6">
                  <a:lumMod val="75000"/>
                </a:schemeClr>
              </a:solidFill>
              <a:effectLst/>
              <a:latin typeface="宋体"/>
              <a:cs typeface="Courier New"/>
            </a:endParaRPr>
          </a:p>
        </p:txBody>
      </p:sp>
    </p:spTree>
    <p:extLst>
      <p:ext uri="{BB962C8B-B14F-4D97-AF65-F5344CB8AC3E}">
        <p14:creationId xmlns:p14="http://schemas.microsoft.com/office/powerpoint/2010/main" val="1662843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750"/>
                                        <p:tgtEl>
                                          <p:spTgt spid="7">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blinds(horizontal)">
                                      <p:cBhvr>
                                        <p:cTn id="11" dur="75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7694" y="333450"/>
            <a:ext cx="11388152"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根据元素周期表结构与原子电子层结构的关系</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几个重要关系式</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核外电子层数＝周期数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对于大部分元素来说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nSpc>
                <a:spcPct val="150000"/>
              </a:lnSpc>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主族序数＝最外层电子数＝最高正价＝</a:t>
            </a:r>
            <a:r>
              <a:rPr lang="en-US" altLang="zh-CN" sz="2800" kern="100" dirty="0">
                <a:latin typeface="Times New Roman"/>
                <a:ea typeface="华文细黑"/>
              </a:rPr>
              <a:t>8</a:t>
            </a:r>
            <a:r>
              <a:rPr lang="zh-CN" altLang="zh-CN" sz="2800" kern="100" dirty="0">
                <a:latin typeface="Times New Roman"/>
                <a:ea typeface="华文细黑"/>
                <a:cs typeface="Times New Roman"/>
              </a:rPr>
              <a:t>－</a:t>
            </a:r>
            <a:r>
              <a:rPr lang="en-US" altLang="zh-CN" sz="2800" kern="100" dirty="0">
                <a:latin typeface="Times New Roman"/>
                <a:ea typeface="华文细黑"/>
              </a:rPr>
              <a:t>|</a:t>
            </a:r>
            <a:r>
              <a:rPr lang="zh-CN" altLang="zh-CN" sz="2800" kern="100" dirty="0">
                <a:latin typeface="Times New Roman"/>
                <a:ea typeface="华文细黑"/>
                <a:cs typeface="Times New Roman"/>
              </a:rPr>
              <a:t>最低负价</a:t>
            </a:r>
            <a:r>
              <a:rPr lang="en-US" altLang="zh-CN" sz="2800" kern="100" dirty="0" smtClean="0">
                <a:latin typeface="Times New Roman"/>
                <a:ea typeface="华文细黑"/>
              </a:rPr>
              <a:t>|</a:t>
            </a:r>
          </a:p>
        </p:txBody>
      </p:sp>
      <p:graphicFrame>
        <p:nvGraphicFramePr>
          <p:cNvPr id="2" name="对象 1"/>
          <p:cNvGraphicFramePr>
            <a:graphicFrameLocks noChangeAspect="1"/>
          </p:cNvGraphicFramePr>
          <p:nvPr>
            <p:extLst>
              <p:ext uri="{D42A27DB-BD31-4B8C-83A1-F6EECF244321}">
                <p14:modId xmlns:p14="http://schemas.microsoft.com/office/powerpoint/2010/main" val="849596013"/>
              </p:ext>
            </p:extLst>
          </p:nvPr>
        </p:nvGraphicFramePr>
        <p:xfrm>
          <a:off x="550590" y="3300256"/>
          <a:ext cx="10450513" cy="3043238"/>
        </p:xfrm>
        <a:graphic>
          <a:graphicData uri="http://schemas.openxmlformats.org/presentationml/2006/ole">
            <mc:AlternateContent xmlns:mc="http://schemas.openxmlformats.org/markup-compatibility/2006">
              <mc:Choice xmlns:v="urn:schemas-microsoft-com:vml" Requires="v">
                <p:oleObj spid="_x0000_s26637" name="文档" r:id="rId4" imgW="10450811" imgH="3042968" progId="Word.Document.12">
                  <p:embed/>
                </p:oleObj>
              </mc:Choice>
              <mc:Fallback>
                <p:oleObj name="文档" r:id="rId4" imgW="10450811" imgH="3042968" progId="Word.Document.12">
                  <p:embed/>
                  <p:pic>
                    <p:nvPicPr>
                      <p:cNvPr id="0" name=""/>
                      <p:cNvPicPr/>
                      <p:nvPr/>
                    </p:nvPicPr>
                    <p:blipFill>
                      <a:blip r:embed="rId5"/>
                      <a:stretch>
                        <a:fillRect/>
                      </a:stretch>
                    </p:blipFill>
                    <p:spPr>
                      <a:xfrm>
                        <a:off x="550590" y="3300256"/>
                        <a:ext cx="10450513" cy="3043238"/>
                      </a:xfrm>
                      <a:prstGeom prst="rect">
                        <a:avLst/>
                      </a:prstGeom>
                    </p:spPr>
                  </p:pic>
                </p:oleObj>
              </mc:Fallback>
            </mc:AlternateContent>
          </a:graphicData>
        </a:graphic>
      </p:graphicFrame>
    </p:spTree>
    <p:extLst>
      <p:ext uri="{BB962C8B-B14F-4D97-AF65-F5344CB8AC3E}">
        <p14:creationId xmlns:p14="http://schemas.microsoft.com/office/powerpoint/2010/main" val="3721273906"/>
      </p:ext>
    </p:extLst>
  </p:cSld>
  <p:clrMapOvr>
    <a:masterClrMapping/>
  </p:clrMapOvr>
  <p:timing>
    <p:tnLst>
      <p:par>
        <p:cTn id="1" dur="indefinite" restart="never" nodeType="tmRoot"/>
      </p:par>
    </p:tnLst>
  </p:timing>
</p:sld>
</file>

<file path=ppt/theme/theme1.xml><?xml version="1.0" encoding="utf-8"?>
<a:theme xmlns:a="http://schemas.openxmlformats.org/drawingml/2006/main" name="6_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4430</TotalTime>
  <Words>1321</Words>
  <Application>Microsoft Office PowerPoint</Application>
  <PresentationFormat>自定义</PresentationFormat>
  <Paragraphs>208</Paragraphs>
  <Slides>37</Slides>
  <Notes>5</Notes>
  <HiddenSlides>10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37</vt:i4>
      </vt:variant>
    </vt:vector>
  </HeadingPairs>
  <TitlesOfParts>
    <vt:vector size="41" baseType="lpstr">
      <vt:lpstr>6_Office 主题</vt:lpstr>
      <vt:lpstr>文档</vt:lpstr>
      <vt:lpstr>Equation</vt:lpstr>
      <vt:lpstr>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dreamsummit</cp:lastModifiedBy>
  <cp:revision>786</cp:revision>
  <dcterms:created xsi:type="dcterms:W3CDTF">2014-11-27T01:03:08Z</dcterms:created>
  <dcterms:modified xsi:type="dcterms:W3CDTF">2016-02-29T08:43:06Z</dcterms:modified>
</cp:coreProperties>
</file>